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42"/>
  </p:notesMasterIdLst>
  <p:sldIdLst>
    <p:sldId id="256" r:id="rId2"/>
    <p:sldId id="664" r:id="rId3"/>
    <p:sldId id="338" r:id="rId4"/>
    <p:sldId id="297" r:id="rId5"/>
    <p:sldId id="284" r:id="rId6"/>
    <p:sldId id="305" r:id="rId7"/>
    <p:sldId id="291" r:id="rId8"/>
    <p:sldId id="667" r:id="rId9"/>
    <p:sldId id="299" r:id="rId10"/>
    <p:sldId id="292" r:id="rId11"/>
    <p:sldId id="309" r:id="rId12"/>
    <p:sldId id="307" r:id="rId13"/>
    <p:sldId id="668" r:id="rId14"/>
    <p:sldId id="2640" r:id="rId15"/>
    <p:sldId id="2641" r:id="rId16"/>
    <p:sldId id="306" r:id="rId17"/>
    <p:sldId id="294" r:id="rId18"/>
    <p:sldId id="298" r:id="rId19"/>
    <p:sldId id="300" r:id="rId20"/>
    <p:sldId id="308" r:id="rId21"/>
    <p:sldId id="293" r:id="rId22"/>
    <p:sldId id="310" r:id="rId23"/>
    <p:sldId id="666" r:id="rId24"/>
    <p:sldId id="257" r:id="rId25"/>
    <p:sldId id="663" r:id="rId26"/>
    <p:sldId id="296" r:id="rId27"/>
    <p:sldId id="268" r:id="rId28"/>
    <p:sldId id="258" r:id="rId29"/>
    <p:sldId id="259" r:id="rId30"/>
    <p:sldId id="260" r:id="rId31"/>
    <p:sldId id="263" r:id="rId32"/>
    <p:sldId id="267" r:id="rId33"/>
    <p:sldId id="273" r:id="rId34"/>
    <p:sldId id="287" r:id="rId35"/>
    <p:sldId id="288" r:id="rId36"/>
    <p:sldId id="303" r:id="rId37"/>
    <p:sldId id="289" r:id="rId38"/>
    <p:sldId id="665" r:id="rId39"/>
    <p:sldId id="272" r:id="rId40"/>
    <p:sldId id="271" r:id="rId4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91"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606D0-202E-40CA-A0B1-CC0B8DD0E41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2086CBA1-4B73-464C-98A7-448C50BFE5DC}">
      <dgm:prSet phldrT="[Texte]" custT="1"/>
      <dgm:spPr>
        <a:solidFill>
          <a:srgbClr val="F61CC2"/>
        </a:solidFill>
      </dgm:spPr>
      <dgm:t>
        <a:bodyPr/>
        <a:lstStyle/>
        <a:p>
          <a:r>
            <a:rPr lang="fr-FR" sz="1600" dirty="0">
              <a:latin typeface="Arial Black" panose="020B0A04020102020204" pitchFamily="34" charset="0"/>
            </a:rPr>
            <a:t>Souveraineté numérique nationale</a:t>
          </a:r>
          <a:endParaRPr lang="fr-FR" sz="1600" dirty="0"/>
        </a:p>
      </dgm:t>
    </dgm:pt>
    <dgm:pt modelId="{34BA7940-B2A9-414C-856A-49854D096464}" type="parTrans" cxnId="{D20F90A5-0F6C-45E4-8EB8-CA39934C59B1}">
      <dgm:prSet/>
      <dgm:spPr/>
      <dgm:t>
        <a:bodyPr/>
        <a:lstStyle/>
        <a:p>
          <a:endParaRPr lang="fr-FR"/>
        </a:p>
      </dgm:t>
    </dgm:pt>
    <dgm:pt modelId="{666B8D79-7EF7-4C4C-A256-A37294B188C6}" type="sibTrans" cxnId="{D20F90A5-0F6C-45E4-8EB8-CA39934C59B1}">
      <dgm:prSet/>
      <dgm:spPr/>
      <dgm:t>
        <a:bodyPr/>
        <a:lstStyle/>
        <a:p>
          <a:endParaRPr lang="fr-FR"/>
        </a:p>
      </dgm:t>
    </dgm:pt>
    <dgm:pt modelId="{7C034C93-30A4-4AF5-A67E-12651728B20D}">
      <dgm:prSet phldrT="[Texte]"/>
      <dgm:spPr/>
      <dgm:t>
        <a:bodyPr/>
        <a:lstStyle/>
        <a:p>
          <a:pPr algn="l">
            <a:buFontTx/>
            <a:buChar char="-"/>
          </a:pPr>
          <a:r>
            <a:rPr lang="fr-FR" dirty="0">
              <a:solidFill>
                <a:schemeClr val="tx1"/>
              </a:solidFill>
              <a:latin typeface="Arial" panose="020B0604020202020204" pitchFamily="34" charset="0"/>
              <a:cs typeface="Arial" panose="020B0604020202020204" pitchFamily="34" charset="0"/>
            </a:rPr>
            <a:t>Autonomie de l’Etat à 100% en communications locales</a:t>
          </a:r>
          <a:endParaRPr lang="fr-FR" dirty="0"/>
        </a:p>
      </dgm:t>
    </dgm:pt>
    <dgm:pt modelId="{992045AB-F8B1-483A-9C54-A6F4194D355B}" type="parTrans" cxnId="{3F6FDF8C-6D74-40E5-9823-D658C6E0DDF2}">
      <dgm:prSet/>
      <dgm:spPr/>
      <dgm:t>
        <a:bodyPr/>
        <a:lstStyle/>
        <a:p>
          <a:endParaRPr lang="fr-FR"/>
        </a:p>
      </dgm:t>
    </dgm:pt>
    <dgm:pt modelId="{E1B28B80-4B22-4827-B11C-A99AB6632408}" type="sibTrans" cxnId="{3F6FDF8C-6D74-40E5-9823-D658C6E0DDF2}">
      <dgm:prSet/>
      <dgm:spPr/>
      <dgm:t>
        <a:bodyPr/>
        <a:lstStyle/>
        <a:p>
          <a:endParaRPr lang="fr-FR"/>
        </a:p>
      </dgm:t>
    </dgm:pt>
    <dgm:pt modelId="{C11189F7-D359-414A-A7E9-0E80EB5F94D8}">
      <dgm:prSet phldrT="[Texte]" custT="1"/>
      <dgm:spPr>
        <a:solidFill>
          <a:srgbClr val="F61CC2"/>
        </a:solidFill>
      </dgm:spPr>
      <dgm:t>
        <a:bodyPr/>
        <a:lstStyle/>
        <a:p>
          <a:r>
            <a:rPr lang="fr-FR" sz="1800" dirty="0">
              <a:latin typeface="Arial Black" panose="020B0A04020102020204" pitchFamily="34" charset="0"/>
            </a:rPr>
            <a:t>Sécurité numérique nationale</a:t>
          </a:r>
          <a:endParaRPr lang="fr-FR" sz="1800" dirty="0"/>
        </a:p>
      </dgm:t>
    </dgm:pt>
    <dgm:pt modelId="{24D195C6-4ACF-476E-9BB8-C0E411E9CD85}" type="parTrans" cxnId="{AE4D7A92-8400-45EB-BA58-26B2621B5177}">
      <dgm:prSet/>
      <dgm:spPr/>
      <dgm:t>
        <a:bodyPr/>
        <a:lstStyle/>
        <a:p>
          <a:endParaRPr lang="fr-FR"/>
        </a:p>
      </dgm:t>
    </dgm:pt>
    <dgm:pt modelId="{D03F4208-C9C2-4848-88A1-E1EA193408D4}" type="sibTrans" cxnId="{AE4D7A92-8400-45EB-BA58-26B2621B5177}">
      <dgm:prSet/>
      <dgm:spPr/>
      <dgm:t>
        <a:bodyPr/>
        <a:lstStyle/>
        <a:p>
          <a:endParaRPr lang="fr-FR"/>
        </a:p>
      </dgm:t>
    </dgm:pt>
    <dgm:pt modelId="{A3FDB202-91D6-4EAC-82A8-C5E493D090EA}">
      <dgm:prSet phldrT="[Texte]" custT="1"/>
      <dgm:spPr/>
      <dgm:t>
        <a:bodyPr/>
        <a:lstStyle/>
        <a:p>
          <a:pPr>
            <a:buFontTx/>
            <a:buChar char="-"/>
          </a:pPr>
          <a:r>
            <a:rPr lang="fr-FR" sz="1800" dirty="0">
              <a:solidFill>
                <a:schemeClr val="tx1"/>
              </a:solidFill>
              <a:effectLst/>
              <a:latin typeface="Times New Roman" panose="02020603050405020304" pitchFamily="18" charset="0"/>
              <a:ea typeface="Times New Roman" panose="02020603050405020304" pitchFamily="18" charset="0"/>
            </a:rPr>
            <a:t>Une forte sécurité des données pouvant aller jusqu’à l’« </a:t>
          </a:r>
          <a:r>
            <a:rPr lang="fr-FR" sz="1800" b="1" dirty="0">
              <a:solidFill>
                <a:schemeClr val="tx1"/>
              </a:solidFill>
              <a:effectLst/>
              <a:latin typeface="Times New Roman" panose="02020603050405020304" pitchFamily="18" charset="0"/>
              <a:ea typeface="Times New Roman" panose="02020603050405020304" pitchFamily="18" charset="0"/>
            </a:rPr>
            <a:t>étanchéité </a:t>
          </a:r>
          <a:r>
            <a:rPr lang="fr-FR" sz="1800" dirty="0">
              <a:solidFill>
                <a:schemeClr val="tx1"/>
              </a:solidFill>
              <a:effectLst/>
              <a:latin typeface="Times New Roman" panose="02020603050405020304" pitchFamily="18" charset="0"/>
              <a:ea typeface="Times New Roman" panose="02020603050405020304" pitchFamily="18" charset="0"/>
            </a:rPr>
            <a:t>»</a:t>
          </a:r>
          <a:endParaRPr lang="fr-FR" sz="1800" dirty="0"/>
        </a:p>
      </dgm:t>
    </dgm:pt>
    <dgm:pt modelId="{5A0F9547-F5C3-4673-BBA9-C863E77F4A2D}" type="parTrans" cxnId="{314E88E0-0F3F-45C8-A430-4A3C51D2F730}">
      <dgm:prSet/>
      <dgm:spPr/>
      <dgm:t>
        <a:bodyPr/>
        <a:lstStyle/>
        <a:p>
          <a:endParaRPr lang="fr-FR"/>
        </a:p>
      </dgm:t>
    </dgm:pt>
    <dgm:pt modelId="{834414D6-4483-4F8A-8285-8947EFA415ED}" type="sibTrans" cxnId="{314E88E0-0F3F-45C8-A430-4A3C51D2F730}">
      <dgm:prSet/>
      <dgm:spPr/>
      <dgm:t>
        <a:bodyPr/>
        <a:lstStyle/>
        <a:p>
          <a:endParaRPr lang="fr-FR"/>
        </a:p>
      </dgm:t>
    </dgm:pt>
    <dgm:pt modelId="{B27A9D4B-724A-491C-BB36-0A12D1D8D7A3}">
      <dgm:prSet/>
      <dgm:spPr/>
      <dgm:t>
        <a:bodyPr/>
        <a:lstStyle/>
        <a:p>
          <a:r>
            <a:rPr lang="fr-FR" dirty="0">
              <a:solidFill>
                <a:schemeClr val="tx1"/>
              </a:solidFill>
              <a:latin typeface="Arial" panose="020B0604020202020204" pitchFamily="34" charset="0"/>
              <a:cs typeface="Arial" panose="020B0604020202020204" pitchFamily="34" charset="0"/>
            </a:rPr>
            <a:t>Ne dépend pas des contingence extérieures</a:t>
          </a:r>
        </a:p>
      </dgm:t>
    </dgm:pt>
    <dgm:pt modelId="{0DF5BA0D-A720-4DBE-AAA2-E289EF21055E}" type="parTrans" cxnId="{8BF1ED0A-4A1C-49A3-BED5-2D98A02FCFB4}">
      <dgm:prSet/>
      <dgm:spPr/>
      <dgm:t>
        <a:bodyPr/>
        <a:lstStyle/>
        <a:p>
          <a:endParaRPr lang="fr-FR"/>
        </a:p>
      </dgm:t>
    </dgm:pt>
    <dgm:pt modelId="{B223F7D5-46F4-4DBF-BF5A-0B975C850EA1}" type="sibTrans" cxnId="{8BF1ED0A-4A1C-49A3-BED5-2D98A02FCFB4}">
      <dgm:prSet/>
      <dgm:spPr/>
      <dgm:t>
        <a:bodyPr/>
        <a:lstStyle/>
        <a:p>
          <a:endParaRPr lang="fr-FR"/>
        </a:p>
      </dgm:t>
    </dgm:pt>
    <dgm:pt modelId="{279E6749-EEC3-456C-9421-9E7B57315067}">
      <dgm:prSet/>
      <dgm:spPr/>
      <dgm:t>
        <a:bodyPr/>
        <a:lstStyle/>
        <a:p>
          <a:r>
            <a:rPr lang="fr-FR" dirty="0">
              <a:solidFill>
                <a:schemeClr val="tx1"/>
              </a:solidFill>
              <a:latin typeface="Arial" panose="020B0604020202020204" pitchFamily="34" charset="0"/>
              <a:cs typeface="Arial" panose="020B0604020202020204" pitchFamily="34" charset="0"/>
            </a:rPr>
            <a:t>Une économie de plus de 80% sur les factures de téléphone et d’internet</a:t>
          </a:r>
        </a:p>
      </dgm:t>
    </dgm:pt>
    <dgm:pt modelId="{53B32311-A81F-4E0F-A11A-1EA41D274D3A}" type="parTrans" cxnId="{1F7E648B-8D1B-4853-9BB1-E07EFEB01720}">
      <dgm:prSet/>
      <dgm:spPr/>
      <dgm:t>
        <a:bodyPr/>
        <a:lstStyle/>
        <a:p>
          <a:endParaRPr lang="fr-FR"/>
        </a:p>
      </dgm:t>
    </dgm:pt>
    <dgm:pt modelId="{C1608907-5EB0-4943-BF56-87864CFA914D}" type="sibTrans" cxnId="{1F7E648B-8D1B-4853-9BB1-E07EFEB01720}">
      <dgm:prSet/>
      <dgm:spPr/>
      <dgm:t>
        <a:bodyPr/>
        <a:lstStyle/>
        <a:p>
          <a:endParaRPr lang="fr-FR"/>
        </a:p>
      </dgm:t>
    </dgm:pt>
    <dgm:pt modelId="{8D15FF76-21BF-415D-853B-130EF197D38A}">
      <dgm:prSet custT="1"/>
      <dgm:spPr/>
      <dgm:t>
        <a:bodyPr/>
        <a:lstStyle/>
        <a:p>
          <a:pPr algn="just"/>
          <a:r>
            <a:rPr lang="fr-FR" sz="1800" b="0" i="0" dirty="0"/>
            <a:t>L'étanchéité est assurée par le fait que personne et absolument personne de l'extérieur au 80 ne peut y rentrer. </a:t>
          </a:r>
          <a:r>
            <a:rPr lang="fr-FR" sz="1800" b="1" i="0" dirty="0"/>
            <a:t>C'est physique et non logiciel.</a:t>
          </a:r>
        </a:p>
        <a:p>
          <a:pPr algn="just">
            <a:buFont typeface="+mj-lt"/>
            <a:buAutoNum type="arabicPeriod"/>
          </a:pPr>
          <a:r>
            <a:rPr lang="fr-FR" sz="1800" b="0" i="0" dirty="0"/>
            <a:t>Tant que tout ce qui est sensible est mis sous la couverture du 80, sa sécurité est maximale.</a:t>
          </a:r>
        </a:p>
        <a:p>
          <a:pPr algn="just">
            <a:buFont typeface="+mj-lt"/>
            <a:buAutoNum type="arabicPeriod"/>
          </a:pPr>
          <a:r>
            <a:rPr lang="fr-FR" sz="1800" b="0" i="0" dirty="0"/>
            <a:t>Sur la question des attaques internes, le fait est que de l'intérieur, le malfrat est connu immédiatement puisqu'il est connu par son terminal par défaut par les alertes sur les tentatives internes.</a:t>
          </a:r>
          <a:endParaRPr lang="fr-FR" sz="1800" dirty="0">
            <a:solidFill>
              <a:schemeClr val="tx1"/>
            </a:solidFill>
            <a:effectLst/>
            <a:latin typeface="Times New Roman" panose="02020603050405020304" pitchFamily="18" charset="0"/>
            <a:ea typeface="Times New Roman" panose="02020603050405020304" pitchFamily="18" charset="0"/>
          </a:endParaRPr>
        </a:p>
      </dgm:t>
    </dgm:pt>
    <dgm:pt modelId="{6B7393D1-B5A8-409C-8677-1DB9C0984481}" type="parTrans" cxnId="{97CD553B-C5A8-49DB-8518-F0B7C648A1F2}">
      <dgm:prSet/>
      <dgm:spPr/>
      <dgm:t>
        <a:bodyPr/>
        <a:lstStyle/>
        <a:p>
          <a:endParaRPr lang="fr-FR"/>
        </a:p>
      </dgm:t>
    </dgm:pt>
    <dgm:pt modelId="{EE59CB17-D69F-41D3-985A-49D24CB1D868}" type="sibTrans" cxnId="{97CD553B-C5A8-49DB-8518-F0B7C648A1F2}">
      <dgm:prSet/>
      <dgm:spPr/>
      <dgm:t>
        <a:bodyPr/>
        <a:lstStyle/>
        <a:p>
          <a:endParaRPr lang="fr-FR"/>
        </a:p>
      </dgm:t>
    </dgm:pt>
    <dgm:pt modelId="{D30AAE28-AA5A-4F41-9060-C19886400D50}" type="pres">
      <dgm:prSet presAssocID="{AEF606D0-202E-40CA-A0B1-CC0B8DD0E417}" presName="list" presStyleCnt="0">
        <dgm:presLayoutVars>
          <dgm:dir/>
          <dgm:animLvl val="lvl"/>
        </dgm:presLayoutVars>
      </dgm:prSet>
      <dgm:spPr/>
    </dgm:pt>
    <dgm:pt modelId="{426C065F-00D6-4777-B13E-760911994A48}" type="pres">
      <dgm:prSet presAssocID="{2086CBA1-4B73-464C-98A7-448C50BFE5DC}" presName="posSpace" presStyleCnt="0"/>
      <dgm:spPr/>
    </dgm:pt>
    <dgm:pt modelId="{7A72F2B2-8EA7-4703-8258-F1A684BFBB37}" type="pres">
      <dgm:prSet presAssocID="{2086CBA1-4B73-464C-98A7-448C50BFE5DC}" presName="vertFlow" presStyleCnt="0"/>
      <dgm:spPr/>
    </dgm:pt>
    <dgm:pt modelId="{EC6EC382-B325-4B54-BD5B-338BE0207FAB}" type="pres">
      <dgm:prSet presAssocID="{2086CBA1-4B73-464C-98A7-448C50BFE5DC}" presName="topSpace" presStyleCnt="0"/>
      <dgm:spPr/>
    </dgm:pt>
    <dgm:pt modelId="{0E5B7AE7-DEF6-47CA-9456-8F4DB5BDE630}" type="pres">
      <dgm:prSet presAssocID="{2086CBA1-4B73-464C-98A7-448C50BFE5DC}" presName="firstComp" presStyleCnt="0"/>
      <dgm:spPr/>
    </dgm:pt>
    <dgm:pt modelId="{A87B48E9-181D-4D62-B530-F2E6106163AC}" type="pres">
      <dgm:prSet presAssocID="{2086CBA1-4B73-464C-98A7-448C50BFE5DC}" presName="firstChild" presStyleLbl="bgAccFollowNode1" presStyleIdx="0" presStyleCnt="5" custLinFactNeighborX="23028" custLinFactNeighborY="33248"/>
      <dgm:spPr/>
    </dgm:pt>
    <dgm:pt modelId="{42ECC9A5-CBFF-4729-887C-D5EFEC764F01}" type="pres">
      <dgm:prSet presAssocID="{2086CBA1-4B73-464C-98A7-448C50BFE5DC}" presName="firstChildTx" presStyleLbl="bgAccFollowNode1" presStyleIdx="0" presStyleCnt="5">
        <dgm:presLayoutVars>
          <dgm:bulletEnabled val="1"/>
        </dgm:presLayoutVars>
      </dgm:prSet>
      <dgm:spPr/>
    </dgm:pt>
    <dgm:pt modelId="{989D260D-22A3-4042-A993-28369B25F7EA}" type="pres">
      <dgm:prSet presAssocID="{B27A9D4B-724A-491C-BB36-0A12D1D8D7A3}" presName="comp" presStyleCnt="0"/>
      <dgm:spPr/>
    </dgm:pt>
    <dgm:pt modelId="{5CE89D43-54BE-4296-AAEB-AE30A0F735B2}" type="pres">
      <dgm:prSet presAssocID="{B27A9D4B-724A-491C-BB36-0A12D1D8D7A3}" presName="child" presStyleLbl="bgAccFollowNode1" presStyleIdx="1" presStyleCnt="5" custLinFactNeighborX="23028" custLinFactNeighborY="33887"/>
      <dgm:spPr/>
    </dgm:pt>
    <dgm:pt modelId="{22F10201-1A6E-4DAF-97D4-C412F4C5F97A}" type="pres">
      <dgm:prSet presAssocID="{B27A9D4B-724A-491C-BB36-0A12D1D8D7A3}" presName="childTx" presStyleLbl="bgAccFollowNode1" presStyleIdx="1" presStyleCnt="5">
        <dgm:presLayoutVars>
          <dgm:bulletEnabled val="1"/>
        </dgm:presLayoutVars>
      </dgm:prSet>
      <dgm:spPr/>
    </dgm:pt>
    <dgm:pt modelId="{FC279F78-C430-47A3-9FA3-280ED0142C81}" type="pres">
      <dgm:prSet presAssocID="{279E6749-EEC3-456C-9421-9E7B57315067}" presName="comp" presStyleCnt="0"/>
      <dgm:spPr/>
    </dgm:pt>
    <dgm:pt modelId="{36154E6F-32C7-477D-AFD3-20BB962AEA17}" type="pres">
      <dgm:prSet presAssocID="{279E6749-EEC3-456C-9421-9E7B57315067}" presName="child" presStyleLbl="bgAccFollowNode1" presStyleIdx="2" presStyleCnt="5" custLinFactNeighborX="23454" custLinFactNeighborY="35423"/>
      <dgm:spPr/>
    </dgm:pt>
    <dgm:pt modelId="{8329DED5-3174-4B90-A43E-5ECB219F18AA}" type="pres">
      <dgm:prSet presAssocID="{279E6749-EEC3-456C-9421-9E7B57315067}" presName="childTx" presStyleLbl="bgAccFollowNode1" presStyleIdx="2" presStyleCnt="5">
        <dgm:presLayoutVars>
          <dgm:bulletEnabled val="1"/>
        </dgm:presLayoutVars>
      </dgm:prSet>
      <dgm:spPr/>
    </dgm:pt>
    <dgm:pt modelId="{E2AE26F3-076A-4492-A922-021CA0986E3C}" type="pres">
      <dgm:prSet presAssocID="{2086CBA1-4B73-464C-98A7-448C50BFE5DC}" presName="negSpace" presStyleCnt="0"/>
      <dgm:spPr/>
    </dgm:pt>
    <dgm:pt modelId="{663B3253-3B72-4102-9DCB-4DB5E2BFEAAB}" type="pres">
      <dgm:prSet presAssocID="{2086CBA1-4B73-464C-98A7-448C50BFE5DC}" presName="circle" presStyleLbl="node1" presStyleIdx="0" presStyleCnt="2" custScaleX="160809" custScaleY="124297" custLinFactNeighborX="-13220" custLinFactNeighborY="-1115"/>
      <dgm:spPr/>
    </dgm:pt>
    <dgm:pt modelId="{22EF8918-2925-494F-AAF2-DE47167C4E71}" type="pres">
      <dgm:prSet presAssocID="{666B8D79-7EF7-4C4C-A256-A37294B188C6}" presName="transSpace" presStyleCnt="0"/>
      <dgm:spPr/>
    </dgm:pt>
    <dgm:pt modelId="{96162330-F992-4DA6-9384-B38B60EDEAB0}" type="pres">
      <dgm:prSet presAssocID="{C11189F7-D359-414A-A7E9-0E80EB5F94D8}" presName="posSpace" presStyleCnt="0"/>
      <dgm:spPr/>
    </dgm:pt>
    <dgm:pt modelId="{181A0C3D-C184-4D17-9530-BBCF0702886D}" type="pres">
      <dgm:prSet presAssocID="{C11189F7-D359-414A-A7E9-0E80EB5F94D8}" presName="vertFlow" presStyleCnt="0"/>
      <dgm:spPr/>
    </dgm:pt>
    <dgm:pt modelId="{21603752-4B61-4028-B1B9-43C04821ED3C}" type="pres">
      <dgm:prSet presAssocID="{C11189F7-D359-414A-A7E9-0E80EB5F94D8}" presName="topSpace" presStyleCnt="0"/>
      <dgm:spPr/>
    </dgm:pt>
    <dgm:pt modelId="{1C2F6030-E890-44A8-AA5C-D67CABEE6433}" type="pres">
      <dgm:prSet presAssocID="{C11189F7-D359-414A-A7E9-0E80EB5F94D8}" presName="firstComp" presStyleCnt="0"/>
      <dgm:spPr/>
    </dgm:pt>
    <dgm:pt modelId="{C25C6A89-215E-494E-B42A-0E4F35ED2B20}" type="pres">
      <dgm:prSet presAssocID="{C11189F7-D359-414A-A7E9-0E80EB5F94D8}" presName="firstChild" presStyleLbl="bgAccFollowNode1" presStyleIdx="3" presStyleCnt="5" custScaleX="158417" custLinFactNeighborX="4446" custLinFactNeighborY="-4670"/>
      <dgm:spPr/>
    </dgm:pt>
    <dgm:pt modelId="{338D3F14-DFC2-44A8-A853-60F0C83D355D}" type="pres">
      <dgm:prSet presAssocID="{C11189F7-D359-414A-A7E9-0E80EB5F94D8}" presName="firstChildTx" presStyleLbl="bgAccFollowNode1" presStyleIdx="3" presStyleCnt="5">
        <dgm:presLayoutVars>
          <dgm:bulletEnabled val="1"/>
        </dgm:presLayoutVars>
      </dgm:prSet>
      <dgm:spPr/>
    </dgm:pt>
    <dgm:pt modelId="{BC6A0CB0-E388-4FC2-800E-67A5F44BE28F}" type="pres">
      <dgm:prSet presAssocID="{8D15FF76-21BF-415D-853B-130EF197D38A}" presName="comp" presStyleCnt="0"/>
      <dgm:spPr/>
    </dgm:pt>
    <dgm:pt modelId="{56E819A8-0202-424A-B2E4-5EB67F02395D}" type="pres">
      <dgm:prSet presAssocID="{8D15FF76-21BF-415D-853B-130EF197D38A}" presName="child" presStyleLbl="bgAccFollowNode1" presStyleIdx="4" presStyleCnt="5" custScaleX="158685" custScaleY="249557" custLinFactNeighborX="32714" custLinFactNeighborY="-3833"/>
      <dgm:spPr/>
    </dgm:pt>
    <dgm:pt modelId="{3123A3C2-2C5A-4F87-9ED6-571C716EB7AE}" type="pres">
      <dgm:prSet presAssocID="{8D15FF76-21BF-415D-853B-130EF197D38A}" presName="childTx" presStyleLbl="bgAccFollowNode1" presStyleIdx="4" presStyleCnt="5">
        <dgm:presLayoutVars>
          <dgm:bulletEnabled val="1"/>
        </dgm:presLayoutVars>
      </dgm:prSet>
      <dgm:spPr/>
    </dgm:pt>
    <dgm:pt modelId="{60CEBA71-1F1D-401A-A2C7-09613066553B}" type="pres">
      <dgm:prSet presAssocID="{C11189F7-D359-414A-A7E9-0E80EB5F94D8}" presName="negSpace" presStyleCnt="0"/>
      <dgm:spPr/>
    </dgm:pt>
    <dgm:pt modelId="{6CFAA646-BFDD-4415-9A77-98AEC7C5D217}" type="pres">
      <dgm:prSet presAssocID="{C11189F7-D359-414A-A7E9-0E80EB5F94D8}" presName="circle" presStyleLbl="node1" presStyleIdx="1" presStyleCnt="2" custScaleX="152769" custScaleY="119877" custLinFactX="-10585" custLinFactNeighborX="-100000" custLinFactNeighborY="4196"/>
      <dgm:spPr/>
    </dgm:pt>
  </dgm:ptLst>
  <dgm:cxnLst>
    <dgm:cxn modelId="{8BF1ED0A-4A1C-49A3-BED5-2D98A02FCFB4}" srcId="{2086CBA1-4B73-464C-98A7-448C50BFE5DC}" destId="{B27A9D4B-724A-491C-BB36-0A12D1D8D7A3}" srcOrd="1" destOrd="0" parTransId="{0DF5BA0D-A720-4DBE-AAA2-E289EF21055E}" sibTransId="{B223F7D5-46F4-4DBF-BF5A-0B975C850EA1}"/>
    <dgm:cxn modelId="{48DDD111-DD82-424C-9F78-26A43AF55D5A}" type="presOf" srcId="{8D15FF76-21BF-415D-853B-130EF197D38A}" destId="{3123A3C2-2C5A-4F87-9ED6-571C716EB7AE}" srcOrd="1" destOrd="0" presId="urn:microsoft.com/office/officeart/2005/8/layout/hList9"/>
    <dgm:cxn modelId="{C89C0918-DE31-4EC3-8621-AA86BEB04326}" type="presOf" srcId="{7C034C93-30A4-4AF5-A67E-12651728B20D}" destId="{A87B48E9-181D-4D62-B530-F2E6106163AC}" srcOrd="0" destOrd="0" presId="urn:microsoft.com/office/officeart/2005/8/layout/hList9"/>
    <dgm:cxn modelId="{8D427726-B666-4B89-9916-0287804FCEDF}" type="presOf" srcId="{AEF606D0-202E-40CA-A0B1-CC0B8DD0E417}" destId="{D30AAE28-AA5A-4F41-9060-C19886400D50}" srcOrd="0" destOrd="0" presId="urn:microsoft.com/office/officeart/2005/8/layout/hList9"/>
    <dgm:cxn modelId="{E4E9AF2C-6FA2-447F-A4D3-E604384E9BDA}" type="presOf" srcId="{2086CBA1-4B73-464C-98A7-448C50BFE5DC}" destId="{663B3253-3B72-4102-9DCB-4DB5E2BFEAAB}" srcOrd="0" destOrd="0" presId="urn:microsoft.com/office/officeart/2005/8/layout/hList9"/>
    <dgm:cxn modelId="{97CD553B-C5A8-49DB-8518-F0B7C648A1F2}" srcId="{C11189F7-D359-414A-A7E9-0E80EB5F94D8}" destId="{8D15FF76-21BF-415D-853B-130EF197D38A}" srcOrd="1" destOrd="0" parTransId="{6B7393D1-B5A8-409C-8677-1DB9C0984481}" sibTransId="{EE59CB17-D69F-41D3-985A-49D24CB1D868}"/>
    <dgm:cxn modelId="{D3029C3F-672E-430F-AF1A-CCD55818060A}" type="presOf" srcId="{B27A9D4B-724A-491C-BB36-0A12D1D8D7A3}" destId="{22F10201-1A6E-4DAF-97D4-C412F4C5F97A}" srcOrd="1" destOrd="0" presId="urn:microsoft.com/office/officeart/2005/8/layout/hList9"/>
    <dgm:cxn modelId="{9802344D-B77F-4613-90B8-2061921092BF}" type="presOf" srcId="{C11189F7-D359-414A-A7E9-0E80EB5F94D8}" destId="{6CFAA646-BFDD-4415-9A77-98AEC7C5D217}" srcOrd="0" destOrd="0" presId="urn:microsoft.com/office/officeart/2005/8/layout/hList9"/>
    <dgm:cxn modelId="{7038BA6E-D193-41F3-B8EF-E20B97B1DBC9}" type="presOf" srcId="{A3FDB202-91D6-4EAC-82A8-C5E493D090EA}" destId="{C25C6A89-215E-494E-B42A-0E4F35ED2B20}" srcOrd="0" destOrd="0" presId="urn:microsoft.com/office/officeart/2005/8/layout/hList9"/>
    <dgm:cxn modelId="{9C7E2F72-BDDF-4DF8-BA2C-BAC5A90CD60A}" type="presOf" srcId="{8D15FF76-21BF-415D-853B-130EF197D38A}" destId="{56E819A8-0202-424A-B2E4-5EB67F02395D}" srcOrd="0" destOrd="0" presId="urn:microsoft.com/office/officeart/2005/8/layout/hList9"/>
    <dgm:cxn modelId="{1F7E648B-8D1B-4853-9BB1-E07EFEB01720}" srcId="{2086CBA1-4B73-464C-98A7-448C50BFE5DC}" destId="{279E6749-EEC3-456C-9421-9E7B57315067}" srcOrd="2" destOrd="0" parTransId="{53B32311-A81F-4E0F-A11A-1EA41D274D3A}" sibTransId="{C1608907-5EB0-4943-BF56-87864CFA914D}"/>
    <dgm:cxn modelId="{3F6FDF8C-6D74-40E5-9823-D658C6E0DDF2}" srcId="{2086CBA1-4B73-464C-98A7-448C50BFE5DC}" destId="{7C034C93-30A4-4AF5-A67E-12651728B20D}" srcOrd="0" destOrd="0" parTransId="{992045AB-F8B1-483A-9C54-A6F4194D355B}" sibTransId="{E1B28B80-4B22-4827-B11C-A99AB6632408}"/>
    <dgm:cxn modelId="{AE4D7A92-8400-45EB-BA58-26B2621B5177}" srcId="{AEF606D0-202E-40CA-A0B1-CC0B8DD0E417}" destId="{C11189F7-D359-414A-A7E9-0E80EB5F94D8}" srcOrd="1" destOrd="0" parTransId="{24D195C6-4ACF-476E-9BB8-C0E411E9CD85}" sibTransId="{D03F4208-C9C2-4848-88A1-E1EA193408D4}"/>
    <dgm:cxn modelId="{D20F90A5-0F6C-45E4-8EB8-CA39934C59B1}" srcId="{AEF606D0-202E-40CA-A0B1-CC0B8DD0E417}" destId="{2086CBA1-4B73-464C-98A7-448C50BFE5DC}" srcOrd="0" destOrd="0" parTransId="{34BA7940-B2A9-414C-856A-49854D096464}" sibTransId="{666B8D79-7EF7-4C4C-A256-A37294B188C6}"/>
    <dgm:cxn modelId="{0199F2B5-7247-4ED6-AF5C-4DA763091CB9}" type="presOf" srcId="{A3FDB202-91D6-4EAC-82A8-C5E493D090EA}" destId="{338D3F14-DFC2-44A8-A853-60F0C83D355D}" srcOrd="1" destOrd="0" presId="urn:microsoft.com/office/officeart/2005/8/layout/hList9"/>
    <dgm:cxn modelId="{00E19EC6-693D-4D23-BCA9-0023D878D387}" type="presOf" srcId="{7C034C93-30A4-4AF5-A67E-12651728B20D}" destId="{42ECC9A5-CBFF-4729-887C-D5EFEC764F01}" srcOrd="1" destOrd="0" presId="urn:microsoft.com/office/officeart/2005/8/layout/hList9"/>
    <dgm:cxn modelId="{560504DB-E53C-42EF-B73E-F17287D1FB68}" type="presOf" srcId="{279E6749-EEC3-456C-9421-9E7B57315067}" destId="{36154E6F-32C7-477D-AFD3-20BB962AEA17}" srcOrd="0" destOrd="0" presId="urn:microsoft.com/office/officeart/2005/8/layout/hList9"/>
    <dgm:cxn modelId="{3336E9DC-0E0F-4618-88AF-EF7434D90FEC}" type="presOf" srcId="{B27A9D4B-724A-491C-BB36-0A12D1D8D7A3}" destId="{5CE89D43-54BE-4296-AAEB-AE30A0F735B2}" srcOrd="0" destOrd="0" presId="urn:microsoft.com/office/officeart/2005/8/layout/hList9"/>
    <dgm:cxn modelId="{314E88E0-0F3F-45C8-A430-4A3C51D2F730}" srcId="{C11189F7-D359-414A-A7E9-0E80EB5F94D8}" destId="{A3FDB202-91D6-4EAC-82A8-C5E493D090EA}" srcOrd="0" destOrd="0" parTransId="{5A0F9547-F5C3-4673-BBA9-C863E77F4A2D}" sibTransId="{834414D6-4483-4F8A-8285-8947EFA415ED}"/>
    <dgm:cxn modelId="{FA64AEFA-7E14-4F60-8CFD-23B1500FC5FA}" type="presOf" srcId="{279E6749-EEC3-456C-9421-9E7B57315067}" destId="{8329DED5-3174-4B90-A43E-5ECB219F18AA}" srcOrd="1" destOrd="0" presId="urn:microsoft.com/office/officeart/2005/8/layout/hList9"/>
    <dgm:cxn modelId="{876B7795-B84F-4AD9-BBF1-34B62C816A04}" type="presParOf" srcId="{D30AAE28-AA5A-4F41-9060-C19886400D50}" destId="{426C065F-00D6-4777-B13E-760911994A48}" srcOrd="0" destOrd="0" presId="urn:microsoft.com/office/officeart/2005/8/layout/hList9"/>
    <dgm:cxn modelId="{CEE9D2AA-1960-4FDC-883B-D5FD091413DF}" type="presParOf" srcId="{D30AAE28-AA5A-4F41-9060-C19886400D50}" destId="{7A72F2B2-8EA7-4703-8258-F1A684BFBB37}" srcOrd="1" destOrd="0" presId="urn:microsoft.com/office/officeart/2005/8/layout/hList9"/>
    <dgm:cxn modelId="{858107FD-8620-496D-A080-17FDA2964267}" type="presParOf" srcId="{7A72F2B2-8EA7-4703-8258-F1A684BFBB37}" destId="{EC6EC382-B325-4B54-BD5B-338BE0207FAB}" srcOrd="0" destOrd="0" presId="urn:microsoft.com/office/officeart/2005/8/layout/hList9"/>
    <dgm:cxn modelId="{D369052F-F51B-40F6-B847-46E43CC8056E}" type="presParOf" srcId="{7A72F2B2-8EA7-4703-8258-F1A684BFBB37}" destId="{0E5B7AE7-DEF6-47CA-9456-8F4DB5BDE630}" srcOrd="1" destOrd="0" presId="urn:microsoft.com/office/officeart/2005/8/layout/hList9"/>
    <dgm:cxn modelId="{572C9135-F802-4766-AA25-6797F2BF6C90}" type="presParOf" srcId="{0E5B7AE7-DEF6-47CA-9456-8F4DB5BDE630}" destId="{A87B48E9-181D-4D62-B530-F2E6106163AC}" srcOrd="0" destOrd="0" presId="urn:microsoft.com/office/officeart/2005/8/layout/hList9"/>
    <dgm:cxn modelId="{40DCF802-8DEC-41B3-AA7A-DC665F04A3CE}" type="presParOf" srcId="{0E5B7AE7-DEF6-47CA-9456-8F4DB5BDE630}" destId="{42ECC9A5-CBFF-4729-887C-D5EFEC764F01}" srcOrd="1" destOrd="0" presId="urn:microsoft.com/office/officeart/2005/8/layout/hList9"/>
    <dgm:cxn modelId="{7ED9D7CE-7C15-4DE7-84AA-B3107C5A2784}" type="presParOf" srcId="{7A72F2B2-8EA7-4703-8258-F1A684BFBB37}" destId="{989D260D-22A3-4042-A993-28369B25F7EA}" srcOrd="2" destOrd="0" presId="urn:microsoft.com/office/officeart/2005/8/layout/hList9"/>
    <dgm:cxn modelId="{1E9AC8A3-BFB8-4366-BB37-E1CCADB7C1C6}" type="presParOf" srcId="{989D260D-22A3-4042-A993-28369B25F7EA}" destId="{5CE89D43-54BE-4296-AAEB-AE30A0F735B2}" srcOrd="0" destOrd="0" presId="urn:microsoft.com/office/officeart/2005/8/layout/hList9"/>
    <dgm:cxn modelId="{A90C51CC-6788-4A93-83D5-673B903C6310}" type="presParOf" srcId="{989D260D-22A3-4042-A993-28369B25F7EA}" destId="{22F10201-1A6E-4DAF-97D4-C412F4C5F97A}" srcOrd="1" destOrd="0" presId="urn:microsoft.com/office/officeart/2005/8/layout/hList9"/>
    <dgm:cxn modelId="{22FB854D-C270-4AF0-942D-B90EBC829A87}" type="presParOf" srcId="{7A72F2B2-8EA7-4703-8258-F1A684BFBB37}" destId="{FC279F78-C430-47A3-9FA3-280ED0142C81}" srcOrd="3" destOrd="0" presId="urn:microsoft.com/office/officeart/2005/8/layout/hList9"/>
    <dgm:cxn modelId="{FE8C9736-0620-4FBB-B261-7694924CB52C}" type="presParOf" srcId="{FC279F78-C430-47A3-9FA3-280ED0142C81}" destId="{36154E6F-32C7-477D-AFD3-20BB962AEA17}" srcOrd="0" destOrd="0" presId="urn:microsoft.com/office/officeart/2005/8/layout/hList9"/>
    <dgm:cxn modelId="{520D8D7C-081F-40FF-A1E8-5B5CB5A2E9B1}" type="presParOf" srcId="{FC279F78-C430-47A3-9FA3-280ED0142C81}" destId="{8329DED5-3174-4B90-A43E-5ECB219F18AA}" srcOrd="1" destOrd="0" presId="urn:microsoft.com/office/officeart/2005/8/layout/hList9"/>
    <dgm:cxn modelId="{6875690E-A2A2-42BD-A6BE-115B99FC5B38}" type="presParOf" srcId="{D30AAE28-AA5A-4F41-9060-C19886400D50}" destId="{E2AE26F3-076A-4492-A922-021CA0986E3C}" srcOrd="2" destOrd="0" presId="urn:microsoft.com/office/officeart/2005/8/layout/hList9"/>
    <dgm:cxn modelId="{B8956B2B-5CB8-45D6-99CA-9FEAE282881A}" type="presParOf" srcId="{D30AAE28-AA5A-4F41-9060-C19886400D50}" destId="{663B3253-3B72-4102-9DCB-4DB5E2BFEAAB}" srcOrd="3" destOrd="0" presId="urn:microsoft.com/office/officeart/2005/8/layout/hList9"/>
    <dgm:cxn modelId="{DC114353-A61F-45B4-8C2D-1C3D5FE1105F}" type="presParOf" srcId="{D30AAE28-AA5A-4F41-9060-C19886400D50}" destId="{22EF8918-2925-494F-AAF2-DE47167C4E71}" srcOrd="4" destOrd="0" presId="urn:microsoft.com/office/officeart/2005/8/layout/hList9"/>
    <dgm:cxn modelId="{47F40AB9-950C-4367-9AB4-F564D6CE108D}" type="presParOf" srcId="{D30AAE28-AA5A-4F41-9060-C19886400D50}" destId="{96162330-F992-4DA6-9384-B38B60EDEAB0}" srcOrd="5" destOrd="0" presId="urn:microsoft.com/office/officeart/2005/8/layout/hList9"/>
    <dgm:cxn modelId="{0FC19ECF-B190-44B2-92A4-000FA3E3F29C}" type="presParOf" srcId="{D30AAE28-AA5A-4F41-9060-C19886400D50}" destId="{181A0C3D-C184-4D17-9530-BBCF0702886D}" srcOrd="6" destOrd="0" presId="urn:microsoft.com/office/officeart/2005/8/layout/hList9"/>
    <dgm:cxn modelId="{DA9AA5F0-D3AC-4B67-983F-EC4749C0453D}" type="presParOf" srcId="{181A0C3D-C184-4D17-9530-BBCF0702886D}" destId="{21603752-4B61-4028-B1B9-43C04821ED3C}" srcOrd="0" destOrd="0" presId="urn:microsoft.com/office/officeart/2005/8/layout/hList9"/>
    <dgm:cxn modelId="{3DD94093-6BE6-4F9B-A017-8C670DB57F00}" type="presParOf" srcId="{181A0C3D-C184-4D17-9530-BBCF0702886D}" destId="{1C2F6030-E890-44A8-AA5C-D67CABEE6433}" srcOrd="1" destOrd="0" presId="urn:microsoft.com/office/officeart/2005/8/layout/hList9"/>
    <dgm:cxn modelId="{16AD9252-B9E6-441D-842F-BFEF4D1A3559}" type="presParOf" srcId="{1C2F6030-E890-44A8-AA5C-D67CABEE6433}" destId="{C25C6A89-215E-494E-B42A-0E4F35ED2B20}" srcOrd="0" destOrd="0" presId="urn:microsoft.com/office/officeart/2005/8/layout/hList9"/>
    <dgm:cxn modelId="{4C200AA2-669F-4D8A-B5BE-A10607069CA4}" type="presParOf" srcId="{1C2F6030-E890-44A8-AA5C-D67CABEE6433}" destId="{338D3F14-DFC2-44A8-A853-60F0C83D355D}" srcOrd="1" destOrd="0" presId="urn:microsoft.com/office/officeart/2005/8/layout/hList9"/>
    <dgm:cxn modelId="{933AB412-60D4-463E-BEFF-29D60F0F9E16}" type="presParOf" srcId="{181A0C3D-C184-4D17-9530-BBCF0702886D}" destId="{BC6A0CB0-E388-4FC2-800E-67A5F44BE28F}" srcOrd="2" destOrd="0" presId="urn:microsoft.com/office/officeart/2005/8/layout/hList9"/>
    <dgm:cxn modelId="{E65F2391-8B4E-4830-A8B6-0C51DB23958E}" type="presParOf" srcId="{BC6A0CB0-E388-4FC2-800E-67A5F44BE28F}" destId="{56E819A8-0202-424A-B2E4-5EB67F02395D}" srcOrd="0" destOrd="0" presId="urn:microsoft.com/office/officeart/2005/8/layout/hList9"/>
    <dgm:cxn modelId="{371C40C1-AABD-486E-8183-6739CA6C569A}" type="presParOf" srcId="{BC6A0CB0-E388-4FC2-800E-67A5F44BE28F}" destId="{3123A3C2-2C5A-4F87-9ED6-571C716EB7AE}" srcOrd="1" destOrd="0" presId="urn:microsoft.com/office/officeart/2005/8/layout/hList9"/>
    <dgm:cxn modelId="{EE288775-9771-4584-B7A2-5ED2557F41E1}" type="presParOf" srcId="{D30AAE28-AA5A-4F41-9060-C19886400D50}" destId="{60CEBA71-1F1D-401A-A2C7-09613066553B}" srcOrd="7" destOrd="0" presId="urn:microsoft.com/office/officeart/2005/8/layout/hList9"/>
    <dgm:cxn modelId="{C268A3C1-A380-4A7C-A2A8-92446CDE6137}" type="presParOf" srcId="{D30AAE28-AA5A-4F41-9060-C19886400D50}" destId="{6CFAA646-BFDD-4415-9A77-98AEC7C5D21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606D0-202E-40CA-A0B1-CC0B8DD0E41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2086CBA1-4B73-464C-98A7-448C50BFE5DC}">
      <dgm:prSet phldrT="[Texte]" custT="1"/>
      <dgm:spPr>
        <a:solidFill>
          <a:srgbClr val="F61CC2"/>
        </a:solidFill>
      </dgm:spPr>
      <dgm:t>
        <a:bodyPr/>
        <a:lstStyle/>
        <a:p>
          <a:r>
            <a:rPr lang="fr-FR" sz="1600" dirty="0">
              <a:latin typeface="Arial Black" panose="020B0A04020102020204" pitchFamily="34" charset="0"/>
            </a:rPr>
            <a:t>Souveraineté numérique nationale</a:t>
          </a:r>
          <a:endParaRPr lang="fr-FR" sz="1600" dirty="0"/>
        </a:p>
      </dgm:t>
    </dgm:pt>
    <dgm:pt modelId="{34BA7940-B2A9-414C-856A-49854D096464}" type="parTrans" cxnId="{D20F90A5-0F6C-45E4-8EB8-CA39934C59B1}">
      <dgm:prSet/>
      <dgm:spPr/>
      <dgm:t>
        <a:bodyPr/>
        <a:lstStyle/>
        <a:p>
          <a:endParaRPr lang="fr-FR"/>
        </a:p>
      </dgm:t>
    </dgm:pt>
    <dgm:pt modelId="{666B8D79-7EF7-4C4C-A256-A37294B188C6}" type="sibTrans" cxnId="{D20F90A5-0F6C-45E4-8EB8-CA39934C59B1}">
      <dgm:prSet/>
      <dgm:spPr/>
      <dgm:t>
        <a:bodyPr/>
        <a:lstStyle/>
        <a:p>
          <a:endParaRPr lang="fr-FR"/>
        </a:p>
      </dgm:t>
    </dgm:pt>
    <dgm:pt modelId="{279E6749-EEC3-456C-9421-9E7B57315067}">
      <dgm:prSet custT="1"/>
      <dgm:spPr/>
      <dgm:t>
        <a:bodyPr/>
        <a:lstStyle/>
        <a:p>
          <a:pPr algn="just"/>
          <a:r>
            <a:rPr lang="fr-FR" sz="1900" b="0" i="1" dirty="0">
              <a:latin typeface="Times New Roman" panose="02020603050405020304" pitchFamily="18" charset="0"/>
              <a:cs typeface="Times New Roman" panose="02020603050405020304" pitchFamily="18" charset="0"/>
            </a:rPr>
            <a:t>L’expression de « </a:t>
          </a:r>
          <a:r>
            <a:rPr lang="fr-FR" sz="1900" b="1" i="1" dirty="0">
              <a:latin typeface="Times New Roman" panose="02020603050405020304" pitchFamily="18" charset="0"/>
              <a:cs typeface="Times New Roman" panose="02020603050405020304" pitchFamily="18" charset="0"/>
            </a:rPr>
            <a:t>souveraineté numérique </a:t>
          </a:r>
          <a:r>
            <a:rPr lang="fr-FR" sz="1900" b="0" i="1" dirty="0">
              <a:latin typeface="Times New Roman" panose="02020603050405020304" pitchFamily="18" charset="0"/>
              <a:cs typeface="Times New Roman" panose="02020603050405020304" pitchFamily="18" charset="0"/>
            </a:rPr>
            <a:t>» paraît renvoyer à la capacité des États d’agir dans le cyberespace et de faire respecter leurs règles par les différents acteurs du monde virtuel. A cet égard, cette notion permet d’exprimer les difficultés des Etats à assumer leurs fonctions traditionnelles </a:t>
          </a:r>
          <a:r>
            <a:rPr lang="fr-FR" sz="1900" b="1" i="1" dirty="0">
              <a:latin typeface="Times New Roman" panose="02020603050405020304" pitchFamily="18" charset="0"/>
              <a:cs typeface="Times New Roman" panose="02020603050405020304" pitchFamily="18" charset="0"/>
            </a:rPr>
            <a:t>face à des acteurs transnationaux puissants et dotés d’une avance technologique indiscutable, dont ils sont parfois dépendants car ils ont besoin de la technologie pour pouvoir accomplir leurs missions régaliennes. </a:t>
          </a:r>
          <a:r>
            <a:rPr lang="fr-FR" sz="1900" b="0" i="1" dirty="0">
              <a:latin typeface="Times New Roman" panose="02020603050405020304" pitchFamily="18" charset="0"/>
              <a:cs typeface="Times New Roman" panose="02020603050405020304" pitchFamily="18" charset="0"/>
            </a:rPr>
            <a:t>Ainsi, l’expression de « souveraineté numérique » comporte indiscutablement un aspect juridique puisqu’elle renvoie aux prérogatives de l’État et à sa capacité de réguler les géants technologiques contemporains. Mais elle est également dotée d’un versant économique et industriel en ce qu’elle traduit </a:t>
          </a:r>
          <a:r>
            <a:rPr lang="fr-FR" sz="1900" b="1" i="1" dirty="0">
              <a:latin typeface="Times New Roman" panose="02020603050405020304" pitchFamily="18" charset="0"/>
              <a:cs typeface="Times New Roman" panose="02020603050405020304" pitchFamily="18" charset="0"/>
            </a:rPr>
            <a:t>la nécessité de rattraper un retard technologique qui place l’Afrique et le Cameroun en situation de dépendance</a:t>
          </a:r>
          <a:r>
            <a:rPr lang="fr-FR" sz="1900" b="0" i="1" dirty="0">
              <a:latin typeface="Times New Roman" panose="02020603050405020304" pitchFamily="18" charset="0"/>
              <a:cs typeface="Times New Roman" panose="02020603050405020304" pitchFamily="18" charset="0"/>
            </a:rPr>
            <a:t>. </a:t>
          </a:r>
        </a:p>
        <a:p>
          <a:pPr algn="just"/>
          <a:r>
            <a:rPr lang="fr-FR" sz="1900" b="0" i="1" dirty="0">
              <a:latin typeface="Times New Roman" panose="02020603050405020304" pitchFamily="18" charset="0"/>
              <a:cs typeface="Times New Roman" panose="02020603050405020304" pitchFamily="18" charset="0"/>
            </a:rPr>
            <a:t>« L</a:t>
          </a:r>
          <a:r>
            <a:rPr lang="fr-FR" sz="1900" dirty="0">
              <a:latin typeface="Times New Roman" panose="02020603050405020304" pitchFamily="18" charset="0"/>
              <a:cs typeface="Times New Roman" panose="02020603050405020304" pitchFamily="18" charset="0"/>
            </a:rPr>
            <a:t>a souveraineté ne dépend pas seulement d’alliances supranationales, d’instruments juridiques internationaux ou de la puissance militaire ou commerciale des nations : </a:t>
          </a:r>
          <a:r>
            <a:rPr lang="fr-FR" sz="1900" b="1" dirty="0">
              <a:solidFill>
                <a:srgbClr val="FF0000"/>
              </a:solidFill>
              <a:latin typeface="Times New Roman" panose="02020603050405020304" pitchFamily="18" charset="0"/>
              <a:cs typeface="Times New Roman" panose="02020603050405020304" pitchFamily="18" charset="0"/>
            </a:rPr>
            <a:t>elle dépend de la mise en place d’écosystèmes d’innovation détenus, contrôlés et exploités localement, capables d’accroître l’indépendance et l’autonomie techniques et économiques des États. </a:t>
          </a:r>
          <a:r>
            <a:rPr lang="fr-FR" sz="1900" b="1" dirty="0">
              <a:latin typeface="Times New Roman" panose="02020603050405020304" pitchFamily="18" charset="0"/>
              <a:cs typeface="Times New Roman" panose="02020603050405020304" pitchFamily="18" charset="0"/>
            </a:rPr>
            <a:t>Le concept de souveraineté est redéfini au quotidien par les différents projets politiques et économiques qui visent à mettre en place des infrastructures numériques autonomes dans un monde hyperconnecté.</a:t>
          </a:r>
          <a:r>
            <a:rPr lang="fr-FR" sz="1900" b="1" dirty="0">
              <a:solidFill>
                <a:srgbClr val="FF0000"/>
              </a:solidFill>
              <a:latin typeface="Times New Roman" panose="02020603050405020304" pitchFamily="18" charset="0"/>
              <a:cs typeface="Times New Roman" panose="02020603050405020304" pitchFamily="18" charset="0"/>
            </a:rPr>
            <a:t>»</a:t>
          </a:r>
        </a:p>
      </dgm:t>
    </dgm:pt>
    <dgm:pt modelId="{53B32311-A81F-4E0F-A11A-1EA41D274D3A}" type="parTrans" cxnId="{1F7E648B-8D1B-4853-9BB1-E07EFEB01720}">
      <dgm:prSet/>
      <dgm:spPr/>
      <dgm:t>
        <a:bodyPr/>
        <a:lstStyle/>
        <a:p>
          <a:endParaRPr lang="fr-FR"/>
        </a:p>
      </dgm:t>
    </dgm:pt>
    <dgm:pt modelId="{C1608907-5EB0-4943-BF56-87864CFA914D}" type="sibTrans" cxnId="{1F7E648B-8D1B-4853-9BB1-E07EFEB01720}">
      <dgm:prSet/>
      <dgm:spPr/>
      <dgm:t>
        <a:bodyPr/>
        <a:lstStyle/>
        <a:p>
          <a:endParaRPr lang="fr-FR"/>
        </a:p>
      </dgm:t>
    </dgm:pt>
    <dgm:pt modelId="{D30AAE28-AA5A-4F41-9060-C19886400D50}" type="pres">
      <dgm:prSet presAssocID="{AEF606D0-202E-40CA-A0B1-CC0B8DD0E417}" presName="list" presStyleCnt="0">
        <dgm:presLayoutVars>
          <dgm:dir/>
          <dgm:animLvl val="lvl"/>
        </dgm:presLayoutVars>
      </dgm:prSet>
      <dgm:spPr/>
    </dgm:pt>
    <dgm:pt modelId="{426C065F-00D6-4777-B13E-760911994A48}" type="pres">
      <dgm:prSet presAssocID="{2086CBA1-4B73-464C-98A7-448C50BFE5DC}" presName="posSpace" presStyleCnt="0"/>
      <dgm:spPr/>
    </dgm:pt>
    <dgm:pt modelId="{7A72F2B2-8EA7-4703-8258-F1A684BFBB37}" type="pres">
      <dgm:prSet presAssocID="{2086CBA1-4B73-464C-98A7-448C50BFE5DC}" presName="vertFlow" presStyleCnt="0"/>
      <dgm:spPr/>
    </dgm:pt>
    <dgm:pt modelId="{EC6EC382-B325-4B54-BD5B-338BE0207FAB}" type="pres">
      <dgm:prSet presAssocID="{2086CBA1-4B73-464C-98A7-448C50BFE5DC}" presName="topSpace" presStyleCnt="0"/>
      <dgm:spPr/>
    </dgm:pt>
    <dgm:pt modelId="{0E5B7AE7-DEF6-47CA-9456-8F4DB5BDE630}" type="pres">
      <dgm:prSet presAssocID="{2086CBA1-4B73-464C-98A7-448C50BFE5DC}" presName="firstComp" presStyleCnt="0"/>
      <dgm:spPr/>
    </dgm:pt>
    <dgm:pt modelId="{A87B48E9-181D-4D62-B530-F2E6106163AC}" type="pres">
      <dgm:prSet presAssocID="{2086CBA1-4B73-464C-98A7-448C50BFE5DC}" presName="firstChild" presStyleLbl="bgAccFollowNode1" presStyleIdx="0" presStyleCnt="1" custScaleX="180848" custScaleY="189966" custLinFactNeighborX="-14344" custLinFactNeighborY="844"/>
      <dgm:spPr/>
    </dgm:pt>
    <dgm:pt modelId="{42ECC9A5-CBFF-4729-887C-D5EFEC764F01}" type="pres">
      <dgm:prSet presAssocID="{2086CBA1-4B73-464C-98A7-448C50BFE5DC}" presName="firstChildTx" presStyleLbl="bgAccFollowNode1" presStyleIdx="0" presStyleCnt="1">
        <dgm:presLayoutVars>
          <dgm:bulletEnabled val="1"/>
        </dgm:presLayoutVars>
      </dgm:prSet>
      <dgm:spPr/>
    </dgm:pt>
    <dgm:pt modelId="{E2AE26F3-076A-4492-A922-021CA0986E3C}" type="pres">
      <dgm:prSet presAssocID="{2086CBA1-4B73-464C-98A7-448C50BFE5DC}" presName="negSpace" presStyleCnt="0"/>
      <dgm:spPr/>
    </dgm:pt>
    <dgm:pt modelId="{663B3253-3B72-4102-9DCB-4DB5E2BFEAAB}" type="pres">
      <dgm:prSet presAssocID="{2086CBA1-4B73-464C-98A7-448C50BFE5DC}" presName="circle" presStyleLbl="node1" presStyleIdx="0" presStyleCnt="1" custScaleX="93001" custScaleY="55016" custLinFactX="-69501" custLinFactNeighborX="-100000" custLinFactNeighborY="5655"/>
      <dgm:spPr/>
    </dgm:pt>
  </dgm:ptLst>
  <dgm:cxnLst>
    <dgm:cxn modelId="{8D427726-B666-4B89-9916-0287804FCEDF}" type="presOf" srcId="{AEF606D0-202E-40CA-A0B1-CC0B8DD0E417}" destId="{D30AAE28-AA5A-4F41-9060-C19886400D50}" srcOrd="0" destOrd="0" presId="urn:microsoft.com/office/officeart/2005/8/layout/hList9"/>
    <dgm:cxn modelId="{E4E9AF2C-6FA2-447F-A4D3-E604384E9BDA}" type="presOf" srcId="{2086CBA1-4B73-464C-98A7-448C50BFE5DC}" destId="{663B3253-3B72-4102-9DCB-4DB5E2BFEAAB}" srcOrd="0" destOrd="0" presId="urn:microsoft.com/office/officeart/2005/8/layout/hList9"/>
    <dgm:cxn modelId="{37C1057D-F1A5-4DB0-9FE7-116E9DC70A78}" type="presOf" srcId="{279E6749-EEC3-456C-9421-9E7B57315067}" destId="{A87B48E9-181D-4D62-B530-F2E6106163AC}" srcOrd="0" destOrd="0" presId="urn:microsoft.com/office/officeart/2005/8/layout/hList9"/>
    <dgm:cxn modelId="{1F7E648B-8D1B-4853-9BB1-E07EFEB01720}" srcId="{2086CBA1-4B73-464C-98A7-448C50BFE5DC}" destId="{279E6749-EEC3-456C-9421-9E7B57315067}" srcOrd="0" destOrd="0" parTransId="{53B32311-A81F-4E0F-A11A-1EA41D274D3A}" sibTransId="{C1608907-5EB0-4943-BF56-87864CFA914D}"/>
    <dgm:cxn modelId="{D20F90A5-0F6C-45E4-8EB8-CA39934C59B1}" srcId="{AEF606D0-202E-40CA-A0B1-CC0B8DD0E417}" destId="{2086CBA1-4B73-464C-98A7-448C50BFE5DC}" srcOrd="0" destOrd="0" parTransId="{34BA7940-B2A9-414C-856A-49854D096464}" sibTransId="{666B8D79-7EF7-4C4C-A256-A37294B188C6}"/>
    <dgm:cxn modelId="{267CD6A5-CF22-47A0-8359-348973B05A5F}" type="presOf" srcId="{279E6749-EEC3-456C-9421-9E7B57315067}" destId="{42ECC9A5-CBFF-4729-887C-D5EFEC764F01}" srcOrd="1" destOrd="0" presId="urn:microsoft.com/office/officeart/2005/8/layout/hList9"/>
    <dgm:cxn modelId="{876B7795-B84F-4AD9-BBF1-34B62C816A04}" type="presParOf" srcId="{D30AAE28-AA5A-4F41-9060-C19886400D50}" destId="{426C065F-00D6-4777-B13E-760911994A48}" srcOrd="0" destOrd="0" presId="urn:microsoft.com/office/officeart/2005/8/layout/hList9"/>
    <dgm:cxn modelId="{CEE9D2AA-1960-4FDC-883B-D5FD091413DF}" type="presParOf" srcId="{D30AAE28-AA5A-4F41-9060-C19886400D50}" destId="{7A72F2B2-8EA7-4703-8258-F1A684BFBB37}" srcOrd="1" destOrd="0" presId="urn:microsoft.com/office/officeart/2005/8/layout/hList9"/>
    <dgm:cxn modelId="{858107FD-8620-496D-A080-17FDA2964267}" type="presParOf" srcId="{7A72F2B2-8EA7-4703-8258-F1A684BFBB37}" destId="{EC6EC382-B325-4B54-BD5B-338BE0207FAB}" srcOrd="0" destOrd="0" presId="urn:microsoft.com/office/officeart/2005/8/layout/hList9"/>
    <dgm:cxn modelId="{D369052F-F51B-40F6-B847-46E43CC8056E}" type="presParOf" srcId="{7A72F2B2-8EA7-4703-8258-F1A684BFBB37}" destId="{0E5B7AE7-DEF6-47CA-9456-8F4DB5BDE630}" srcOrd="1" destOrd="0" presId="urn:microsoft.com/office/officeart/2005/8/layout/hList9"/>
    <dgm:cxn modelId="{572C9135-F802-4766-AA25-6797F2BF6C90}" type="presParOf" srcId="{0E5B7AE7-DEF6-47CA-9456-8F4DB5BDE630}" destId="{A87B48E9-181D-4D62-B530-F2E6106163AC}" srcOrd="0" destOrd="0" presId="urn:microsoft.com/office/officeart/2005/8/layout/hList9"/>
    <dgm:cxn modelId="{40DCF802-8DEC-41B3-AA7A-DC665F04A3CE}" type="presParOf" srcId="{0E5B7AE7-DEF6-47CA-9456-8F4DB5BDE630}" destId="{42ECC9A5-CBFF-4729-887C-D5EFEC764F01}" srcOrd="1" destOrd="0" presId="urn:microsoft.com/office/officeart/2005/8/layout/hList9"/>
    <dgm:cxn modelId="{6875690E-A2A2-42BD-A6BE-115B99FC5B38}" type="presParOf" srcId="{D30AAE28-AA5A-4F41-9060-C19886400D50}" destId="{E2AE26F3-076A-4492-A922-021CA0986E3C}" srcOrd="2" destOrd="0" presId="urn:microsoft.com/office/officeart/2005/8/layout/hList9"/>
    <dgm:cxn modelId="{B8956B2B-5CB8-45D6-99CA-9FEAE282881A}" type="presParOf" srcId="{D30AAE28-AA5A-4F41-9060-C19886400D50}" destId="{663B3253-3B72-4102-9DCB-4DB5E2BFEAAB}"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606D0-202E-40CA-A0B1-CC0B8DD0E41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C11189F7-D359-414A-A7E9-0E80EB5F94D8}">
      <dgm:prSet phldrT="[Texte]" custT="1"/>
      <dgm:spPr>
        <a:solidFill>
          <a:srgbClr val="F61CC2"/>
        </a:solidFill>
      </dgm:spPr>
      <dgm:t>
        <a:bodyPr/>
        <a:lstStyle/>
        <a:p>
          <a:r>
            <a:rPr lang="fr-FR" sz="1800" dirty="0">
              <a:latin typeface="Arial Black" panose="020B0A04020102020204" pitchFamily="34" charset="0"/>
            </a:rPr>
            <a:t>Sécurité nationale</a:t>
          </a:r>
          <a:endParaRPr lang="fr-FR" sz="1800" dirty="0"/>
        </a:p>
      </dgm:t>
    </dgm:pt>
    <dgm:pt modelId="{24D195C6-4ACF-476E-9BB8-C0E411E9CD85}" type="parTrans" cxnId="{AE4D7A92-8400-45EB-BA58-26B2621B5177}">
      <dgm:prSet/>
      <dgm:spPr/>
      <dgm:t>
        <a:bodyPr/>
        <a:lstStyle/>
        <a:p>
          <a:endParaRPr lang="fr-FR"/>
        </a:p>
      </dgm:t>
    </dgm:pt>
    <dgm:pt modelId="{D03F4208-C9C2-4848-88A1-E1EA193408D4}" type="sibTrans" cxnId="{AE4D7A92-8400-45EB-BA58-26B2621B5177}">
      <dgm:prSet/>
      <dgm:spPr/>
      <dgm:t>
        <a:bodyPr/>
        <a:lstStyle/>
        <a:p>
          <a:endParaRPr lang="fr-FR"/>
        </a:p>
      </dgm:t>
    </dgm:pt>
    <dgm:pt modelId="{8D15FF76-21BF-415D-853B-130EF197D38A}">
      <dgm:prSet custT="1"/>
      <dgm:spPr/>
      <dgm:t>
        <a:bodyPr/>
        <a:lstStyle/>
        <a:p>
          <a:pPr algn="just"/>
          <a:r>
            <a:rPr lang="fr-FR" sz="2000" b="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Dans le cas de l’internet Gouvernemental par exemple, le </a:t>
          </a:r>
          <a:r>
            <a:rPr lang="fr-FR" sz="2000" b="0" dirty="0" err="1">
              <a:solidFill>
                <a:schemeClr val="bg1"/>
              </a:solidFill>
              <a:effectLst/>
              <a:latin typeface="Poppins" panose="00000500000000000000" pitchFamily="2" charset="0"/>
              <a:ea typeface="Times New Roman" panose="02020603050405020304" pitchFamily="18" charset="0"/>
              <a:cs typeface="Poppins" panose="00000500000000000000" pitchFamily="2" charset="0"/>
            </a:rPr>
            <a:t>Renal</a:t>
          </a:r>
          <a:r>
            <a:rPr lang="fr-FR" sz="2000" b="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-Smart 80/20 permettrai à l’Etat de disposer d’un réseau autonome à 100% en Voix, Images et Data pour les communications locales. Garantissant ainsi une qualité de service proche de 95%, une sécurité et une discrétion à 100%, puisque ne dépendant pas du World Wide Web (internet) ni d’aucun opérateur, il n’y a donc pas de risque d’intrusions aux fins de sabotage ou d’écoute venant de l’extérieur du réseau. À l’intérieur du réseau tous les terminaux sont identifiés et paramétrés pour des services bien précis.</a:t>
          </a:r>
        </a:p>
      </dgm:t>
    </dgm:pt>
    <dgm:pt modelId="{6B7393D1-B5A8-409C-8677-1DB9C0984481}" type="parTrans" cxnId="{97CD553B-C5A8-49DB-8518-F0B7C648A1F2}">
      <dgm:prSet/>
      <dgm:spPr/>
      <dgm:t>
        <a:bodyPr/>
        <a:lstStyle/>
        <a:p>
          <a:endParaRPr lang="fr-FR"/>
        </a:p>
      </dgm:t>
    </dgm:pt>
    <dgm:pt modelId="{EE59CB17-D69F-41D3-985A-49D24CB1D868}" type="sibTrans" cxnId="{97CD553B-C5A8-49DB-8518-F0B7C648A1F2}">
      <dgm:prSet/>
      <dgm:spPr/>
      <dgm:t>
        <a:bodyPr/>
        <a:lstStyle/>
        <a:p>
          <a:endParaRPr lang="fr-FR"/>
        </a:p>
      </dgm:t>
    </dgm:pt>
    <dgm:pt modelId="{D30AAE28-AA5A-4F41-9060-C19886400D50}" type="pres">
      <dgm:prSet presAssocID="{AEF606D0-202E-40CA-A0B1-CC0B8DD0E417}" presName="list" presStyleCnt="0">
        <dgm:presLayoutVars>
          <dgm:dir/>
          <dgm:animLvl val="lvl"/>
        </dgm:presLayoutVars>
      </dgm:prSet>
      <dgm:spPr/>
    </dgm:pt>
    <dgm:pt modelId="{96162330-F992-4DA6-9384-B38B60EDEAB0}" type="pres">
      <dgm:prSet presAssocID="{C11189F7-D359-414A-A7E9-0E80EB5F94D8}" presName="posSpace" presStyleCnt="0"/>
      <dgm:spPr/>
    </dgm:pt>
    <dgm:pt modelId="{181A0C3D-C184-4D17-9530-BBCF0702886D}" type="pres">
      <dgm:prSet presAssocID="{C11189F7-D359-414A-A7E9-0E80EB5F94D8}" presName="vertFlow" presStyleCnt="0"/>
      <dgm:spPr/>
    </dgm:pt>
    <dgm:pt modelId="{21603752-4B61-4028-B1B9-43C04821ED3C}" type="pres">
      <dgm:prSet presAssocID="{C11189F7-D359-414A-A7E9-0E80EB5F94D8}" presName="topSpace" presStyleCnt="0"/>
      <dgm:spPr/>
    </dgm:pt>
    <dgm:pt modelId="{1C2F6030-E890-44A8-AA5C-D67CABEE6433}" type="pres">
      <dgm:prSet presAssocID="{C11189F7-D359-414A-A7E9-0E80EB5F94D8}" presName="firstComp" presStyleCnt="0"/>
      <dgm:spPr/>
    </dgm:pt>
    <dgm:pt modelId="{C25C6A89-215E-494E-B42A-0E4F35ED2B20}" type="pres">
      <dgm:prSet presAssocID="{C11189F7-D359-414A-A7E9-0E80EB5F94D8}" presName="firstChild" presStyleLbl="bgAccFollowNode1" presStyleIdx="0" presStyleCnt="1" custScaleX="129408" custScaleY="113921" custLinFactNeighborX="-13721" custLinFactNeighborY="-402"/>
      <dgm:spPr/>
    </dgm:pt>
    <dgm:pt modelId="{338D3F14-DFC2-44A8-A853-60F0C83D355D}" type="pres">
      <dgm:prSet presAssocID="{C11189F7-D359-414A-A7E9-0E80EB5F94D8}" presName="firstChildTx" presStyleLbl="bgAccFollowNode1" presStyleIdx="0" presStyleCnt="1">
        <dgm:presLayoutVars>
          <dgm:bulletEnabled val="1"/>
        </dgm:presLayoutVars>
      </dgm:prSet>
      <dgm:spPr/>
    </dgm:pt>
    <dgm:pt modelId="{60CEBA71-1F1D-401A-A2C7-09613066553B}" type="pres">
      <dgm:prSet presAssocID="{C11189F7-D359-414A-A7E9-0E80EB5F94D8}" presName="negSpace" presStyleCnt="0"/>
      <dgm:spPr/>
    </dgm:pt>
    <dgm:pt modelId="{6CFAA646-BFDD-4415-9A77-98AEC7C5D217}" type="pres">
      <dgm:prSet presAssocID="{C11189F7-D359-414A-A7E9-0E80EB5F94D8}" presName="circle" presStyleLbl="node1" presStyleIdx="0" presStyleCnt="1" custScaleX="69624" custScaleY="65525" custLinFactNeighborX="-40237" custLinFactNeighborY="-4502"/>
      <dgm:spPr/>
    </dgm:pt>
  </dgm:ptLst>
  <dgm:cxnLst>
    <dgm:cxn modelId="{8D427726-B666-4B89-9916-0287804FCEDF}" type="presOf" srcId="{AEF606D0-202E-40CA-A0B1-CC0B8DD0E417}" destId="{D30AAE28-AA5A-4F41-9060-C19886400D50}" srcOrd="0" destOrd="0" presId="urn:microsoft.com/office/officeart/2005/8/layout/hList9"/>
    <dgm:cxn modelId="{97CD553B-C5A8-49DB-8518-F0B7C648A1F2}" srcId="{C11189F7-D359-414A-A7E9-0E80EB5F94D8}" destId="{8D15FF76-21BF-415D-853B-130EF197D38A}" srcOrd="0" destOrd="0" parTransId="{6B7393D1-B5A8-409C-8677-1DB9C0984481}" sibTransId="{EE59CB17-D69F-41D3-985A-49D24CB1D868}"/>
    <dgm:cxn modelId="{9802344D-B77F-4613-90B8-2061921092BF}" type="presOf" srcId="{C11189F7-D359-414A-A7E9-0E80EB5F94D8}" destId="{6CFAA646-BFDD-4415-9A77-98AEC7C5D217}" srcOrd="0" destOrd="0" presId="urn:microsoft.com/office/officeart/2005/8/layout/hList9"/>
    <dgm:cxn modelId="{AE4D7A92-8400-45EB-BA58-26B2621B5177}" srcId="{AEF606D0-202E-40CA-A0B1-CC0B8DD0E417}" destId="{C11189F7-D359-414A-A7E9-0E80EB5F94D8}" srcOrd="0" destOrd="0" parTransId="{24D195C6-4ACF-476E-9BB8-C0E411E9CD85}" sibTransId="{D03F4208-C9C2-4848-88A1-E1EA193408D4}"/>
    <dgm:cxn modelId="{DC51D2CC-7581-44F5-B676-C16A0753F57F}" type="presOf" srcId="{8D15FF76-21BF-415D-853B-130EF197D38A}" destId="{338D3F14-DFC2-44A8-A853-60F0C83D355D}" srcOrd="1" destOrd="0" presId="urn:microsoft.com/office/officeart/2005/8/layout/hList9"/>
    <dgm:cxn modelId="{7ED588E3-EE2D-4564-A752-718B6BC411B5}" type="presOf" srcId="{8D15FF76-21BF-415D-853B-130EF197D38A}" destId="{C25C6A89-215E-494E-B42A-0E4F35ED2B20}" srcOrd="0" destOrd="0" presId="urn:microsoft.com/office/officeart/2005/8/layout/hList9"/>
    <dgm:cxn modelId="{47F40AB9-950C-4367-9AB4-F564D6CE108D}" type="presParOf" srcId="{D30AAE28-AA5A-4F41-9060-C19886400D50}" destId="{96162330-F992-4DA6-9384-B38B60EDEAB0}" srcOrd="0" destOrd="0" presId="urn:microsoft.com/office/officeart/2005/8/layout/hList9"/>
    <dgm:cxn modelId="{0FC19ECF-B190-44B2-92A4-000FA3E3F29C}" type="presParOf" srcId="{D30AAE28-AA5A-4F41-9060-C19886400D50}" destId="{181A0C3D-C184-4D17-9530-BBCF0702886D}" srcOrd="1" destOrd="0" presId="urn:microsoft.com/office/officeart/2005/8/layout/hList9"/>
    <dgm:cxn modelId="{DA9AA5F0-D3AC-4B67-983F-EC4749C0453D}" type="presParOf" srcId="{181A0C3D-C184-4D17-9530-BBCF0702886D}" destId="{21603752-4B61-4028-B1B9-43C04821ED3C}" srcOrd="0" destOrd="0" presId="urn:microsoft.com/office/officeart/2005/8/layout/hList9"/>
    <dgm:cxn modelId="{3DD94093-6BE6-4F9B-A017-8C670DB57F00}" type="presParOf" srcId="{181A0C3D-C184-4D17-9530-BBCF0702886D}" destId="{1C2F6030-E890-44A8-AA5C-D67CABEE6433}" srcOrd="1" destOrd="0" presId="urn:microsoft.com/office/officeart/2005/8/layout/hList9"/>
    <dgm:cxn modelId="{16AD9252-B9E6-441D-842F-BFEF4D1A3559}" type="presParOf" srcId="{1C2F6030-E890-44A8-AA5C-D67CABEE6433}" destId="{C25C6A89-215E-494E-B42A-0E4F35ED2B20}" srcOrd="0" destOrd="0" presId="urn:microsoft.com/office/officeart/2005/8/layout/hList9"/>
    <dgm:cxn modelId="{4C200AA2-669F-4D8A-B5BE-A10607069CA4}" type="presParOf" srcId="{1C2F6030-E890-44A8-AA5C-D67CABEE6433}" destId="{338D3F14-DFC2-44A8-A853-60F0C83D355D}" srcOrd="1" destOrd="0" presId="urn:microsoft.com/office/officeart/2005/8/layout/hList9"/>
    <dgm:cxn modelId="{EE288775-9771-4584-B7A2-5ED2557F41E1}" type="presParOf" srcId="{D30AAE28-AA5A-4F41-9060-C19886400D50}" destId="{60CEBA71-1F1D-401A-A2C7-09613066553B}" srcOrd="2" destOrd="0" presId="urn:microsoft.com/office/officeart/2005/8/layout/hList9"/>
    <dgm:cxn modelId="{C268A3C1-A380-4A7C-A2A8-92446CDE6137}" type="presParOf" srcId="{D30AAE28-AA5A-4F41-9060-C19886400D50}" destId="{6CFAA646-BFDD-4415-9A77-98AEC7C5D217}"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1" csCatId="colorful" phldr="1"/>
      <dgm:spPr/>
      <dgm:t>
        <a:bodyPr/>
        <a:lstStyle/>
        <a:p>
          <a:endParaRPr lang="fr-FR"/>
        </a:p>
      </dgm:t>
    </dgm:pt>
    <dgm:pt modelId="{787546C1-DD5C-4D6E-BFDD-D95A52E781AD}">
      <dgm:prSet phldrT="[Text]" custT="1"/>
      <dgm:spPr/>
      <dgm:t>
        <a:bodyPr/>
        <a:lstStyle/>
        <a:p>
          <a:pPr algn="ctr"/>
          <a:r>
            <a:rPr lang="fr-FR" sz="2400" b="1" dirty="0"/>
            <a:t>Triple Play</a:t>
          </a:r>
        </a:p>
      </dgm:t>
    </dgm:pt>
    <dgm:pt modelId="{88942913-D2BB-4DEB-B0E7-EA2B7A6CD360}" type="parTrans" cxnId="{DFAEFA4C-B3B0-4C4E-BCD8-BFB53D07C5D0}">
      <dgm:prSet/>
      <dgm:spPr/>
      <dgm:t>
        <a:bodyPr/>
        <a:lstStyle/>
        <a:p>
          <a:pPr algn="ctr"/>
          <a:endParaRPr lang="fr-FR"/>
        </a:p>
      </dgm:t>
    </dgm:pt>
    <dgm:pt modelId="{579A9A07-8770-4AC1-9705-76E19F87D269}" type="sibTrans" cxnId="{DFAEFA4C-B3B0-4C4E-BCD8-BFB53D07C5D0}">
      <dgm:prSet/>
      <dgm:spPr/>
      <dgm:t>
        <a:bodyPr/>
        <a:lstStyle/>
        <a:p>
          <a:pPr algn="ctr"/>
          <a:endParaRPr lang="fr-FR"/>
        </a:p>
      </dgm:t>
    </dgm:pt>
    <dgm:pt modelId="{AC5265C1-0BAB-4984-A634-E4518A8EC253}">
      <dgm:prSet phldrT="[Text]" custT="1"/>
      <dgm:spPr/>
      <dgm:t>
        <a:bodyPr/>
        <a:lstStyle/>
        <a:p>
          <a:pPr algn="ctr"/>
          <a:r>
            <a:rPr lang="fr-FR" sz="1800" b="1" dirty="0">
              <a:solidFill>
                <a:srgbClr val="00B0F0"/>
              </a:solidFill>
              <a:latin typeface="Arial Black" panose="020B0A04020102020204" pitchFamily="34" charset="0"/>
            </a:rPr>
            <a:t>Voice</a:t>
          </a:r>
        </a:p>
        <a:p>
          <a:pPr algn="ctr"/>
          <a:r>
            <a:rPr lang="fr-FR" sz="1800" b="1" dirty="0" err="1">
              <a:solidFill>
                <a:srgbClr val="002060"/>
              </a:solidFill>
            </a:rPr>
            <a:t>Fixed</a:t>
          </a:r>
          <a:r>
            <a:rPr lang="fr-FR" sz="1800" b="1" dirty="0">
              <a:solidFill>
                <a:srgbClr val="002060"/>
              </a:solidFill>
            </a:rPr>
            <a:t> and (Mobile 4G and LTE Advanced or </a:t>
          </a:r>
          <a:r>
            <a:rPr lang="fr-FR" sz="1800" b="1" i="0" dirty="0">
              <a:solidFill>
                <a:srgbClr val="002060"/>
              </a:solidFill>
            </a:rPr>
            <a:t>Very mobile </a:t>
          </a:r>
          <a:r>
            <a:rPr lang="fr-FR" sz="1800" b="1" i="0" dirty="0" err="1">
              <a:solidFill>
                <a:srgbClr val="002060"/>
              </a:solidFill>
            </a:rPr>
            <a:t>broadband</a:t>
          </a:r>
          <a:r>
            <a:rPr lang="fr-FR" sz="1800" b="1" i="0" dirty="0">
              <a:solidFill>
                <a:srgbClr val="002060"/>
              </a:solidFill>
            </a:rPr>
            <a:t>)</a:t>
          </a:r>
          <a:endParaRPr lang="fr-FR" sz="1800" b="1" dirty="0">
            <a:solidFill>
              <a:srgbClr val="002060"/>
            </a:solidFill>
          </a:endParaRPr>
        </a:p>
      </dgm:t>
    </dgm:pt>
    <dgm:pt modelId="{26A0947C-B518-417C-9D68-EC422DC1E3A5}" type="parTrans" cxnId="{579A338B-B5D8-4240-8867-8564B0DC96F3}">
      <dgm:prSet/>
      <dgm:spPr/>
      <dgm:t>
        <a:bodyPr/>
        <a:lstStyle/>
        <a:p>
          <a:pPr algn="ctr"/>
          <a:endParaRPr lang="fr-FR"/>
        </a:p>
      </dgm:t>
    </dgm:pt>
    <dgm:pt modelId="{E68E8117-B3CB-464C-9711-4DBE8BF88216}" type="sibTrans" cxnId="{579A338B-B5D8-4240-8867-8564B0DC96F3}">
      <dgm:prSet/>
      <dgm:spPr/>
      <dgm:t>
        <a:bodyPr/>
        <a:lstStyle/>
        <a:p>
          <a:pPr algn="ctr"/>
          <a:endParaRPr lang="fr-FR"/>
        </a:p>
      </dgm:t>
    </dgm:pt>
    <dgm:pt modelId="{F50BDB3E-817D-4A89-9D71-D9E0B029567B}">
      <dgm:prSet phldrT="[Text]" custT="1"/>
      <dgm:spPr/>
      <dgm:t>
        <a:bodyPr/>
        <a:lstStyle/>
        <a:p>
          <a:pPr algn="ctr"/>
          <a:r>
            <a:rPr lang="fr-FR" sz="2000" b="1" dirty="0">
              <a:solidFill>
                <a:srgbClr val="00B0F0"/>
              </a:solidFill>
              <a:latin typeface="Arial Black" panose="020B0A04020102020204" pitchFamily="34" charset="0"/>
            </a:rPr>
            <a:t>Data </a:t>
          </a:r>
        </a:p>
        <a:p>
          <a:pPr algn="ctr"/>
          <a:r>
            <a:rPr lang="fr-FR" sz="2000" b="1" dirty="0"/>
            <a:t>(Ultra-fast </a:t>
          </a:r>
          <a:r>
            <a:rPr lang="fr-FR" sz="2000" b="1" dirty="0" err="1"/>
            <a:t>broadband</a:t>
          </a:r>
          <a:r>
            <a:rPr lang="fr-FR" sz="2000" b="1" dirty="0"/>
            <a:t>)</a:t>
          </a:r>
        </a:p>
      </dgm:t>
    </dgm:pt>
    <dgm:pt modelId="{DE0B39BA-A6F3-455E-8022-365CCF701DB7}" type="parTrans" cxnId="{E8EF61B1-515C-44F0-9393-3A960B69FA7A}">
      <dgm:prSet/>
      <dgm:spPr/>
      <dgm:t>
        <a:bodyPr/>
        <a:lstStyle/>
        <a:p>
          <a:pPr algn="ctr"/>
          <a:endParaRPr lang="fr-FR"/>
        </a:p>
      </dgm:t>
    </dgm:pt>
    <dgm:pt modelId="{25F4C625-3E51-442C-BBB8-3FA715271B27}" type="sibTrans" cxnId="{E8EF61B1-515C-44F0-9393-3A960B69FA7A}">
      <dgm:prSet/>
      <dgm:spPr/>
      <dgm:t>
        <a:bodyPr/>
        <a:lstStyle/>
        <a:p>
          <a:pPr algn="ctr"/>
          <a:endParaRPr lang="fr-FR"/>
        </a:p>
      </dgm:t>
    </dgm:pt>
    <dgm:pt modelId="{ECBD6B98-1CBE-4BAA-AB77-4873C9DB1799}">
      <dgm:prSet phldrT="[Text]" custT="1"/>
      <dgm:spPr>
        <a:solidFill>
          <a:schemeClr val="accent1">
            <a:lumMod val="75000"/>
          </a:schemeClr>
        </a:solidFill>
      </dgm:spPr>
      <dgm:t>
        <a:bodyPr/>
        <a:lstStyle/>
        <a:p>
          <a:pPr algn="ctr"/>
          <a:endParaRPr lang="fr-FR" sz="1200" b="1" dirty="0"/>
        </a:p>
        <a:p>
          <a:pPr algn="ctr"/>
          <a:endParaRPr lang="fr-FR" sz="1200" b="1" dirty="0">
            <a:solidFill>
              <a:srgbClr val="00B0F0"/>
            </a:solidFill>
          </a:endParaRPr>
        </a:p>
        <a:p>
          <a:pPr algn="ctr"/>
          <a:r>
            <a:rPr lang="fr-FR" sz="2000" b="1" dirty="0">
              <a:solidFill>
                <a:srgbClr val="00B0F0"/>
              </a:solidFill>
              <a:latin typeface="Arial Black" panose="020B0A04020102020204" pitchFamily="34" charset="0"/>
            </a:rPr>
            <a:t>TV</a:t>
          </a:r>
        </a:p>
        <a:p>
          <a:pPr algn="l"/>
          <a:r>
            <a:rPr lang="fr-FR" sz="2000" b="1" dirty="0"/>
            <a:t>IPTV, VOD, HDTV, MOBILE TV, </a:t>
          </a:r>
          <a:r>
            <a:rPr lang="fr-FR" sz="2000" b="1" dirty="0" err="1"/>
            <a:t>personal</a:t>
          </a:r>
          <a:r>
            <a:rPr lang="fr-FR" sz="2000" b="1" dirty="0"/>
            <a:t> Tv, </a:t>
          </a:r>
          <a:r>
            <a:rPr lang="fr-FR" sz="2000" b="1" i="0" dirty="0"/>
            <a:t>network </a:t>
          </a:r>
          <a:r>
            <a:rPr lang="fr-FR" sz="2000" b="1" i="0" dirty="0" err="1"/>
            <a:t>games</a:t>
          </a:r>
          <a:r>
            <a:rPr lang="fr-FR" sz="2000" b="1" i="0" dirty="0"/>
            <a:t>, </a:t>
          </a:r>
          <a:r>
            <a:rPr lang="en-US" sz="2000" b="1" i="0" dirty="0"/>
            <a:t>Broadcast and television programs in HD, Retransmit live broadcasts, </a:t>
          </a:r>
          <a:r>
            <a:rPr lang="fr-FR" sz="2000" b="1" i="0" dirty="0" err="1"/>
            <a:t>videoconferencing</a:t>
          </a:r>
          <a:r>
            <a:rPr lang="fr-FR" sz="2000" b="1" i="0" dirty="0"/>
            <a:t>, vidéo surveillance, </a:t>
          </a:r>
          <a:r>
            <a:rPr lang="fr-FR" sz="2000" b="1" i="0" dirty="0" err="1"/>
            <a:t>Geolocation</a:t>
          </a:r>
          <a:r>
            <a:rPr lang="fr-FR" sz="2000" b="1" i="0" dirty="0"/>
            <a:t>, GPS,</a:t>
          </a:r>
        </a:p>
        <a:p>
          <a:pPr algn="ctr"/>
          <a:endParaRPr lang="fr-FR" sz="2000" b="1" dirty="0"/>
        </a:p>
        <a:p>
          <a:pPr algn="ctr"/>
          <a:endParaRPr lang="fr-FR" sz="2000" b="1" dirty="0"/>
        </a:p>
      </dgm:t>
    </dgm:pt>
    <dgm:pt modelId="{A8E7F406-AFD8-48D2-8D82-E8A1F17391BF}" type="parTrans" cxnId="{7BE48F06-505A-4F51-BA61-409D1FF34502}">
      <dgm:prSet/>
      <dgm:spPr/>
      <dgm:t>
        <a:bodyPr/>
        <a:lstStyle/>
        <a:p>
          <a:pPr algn="ctr"/>
          <a:endParaRPr lang="fr-FR"/>
        </a:p>
      </dgm:t>
    </dgm:pt>
    <dgm:pt modelId="{CF18F627-55D0-4D75-84BC-9F6776290819}" type="sibTrans" cxnId="{7BE48F06-505A-4F51-BA61-409D1FF34502}">
      <dgm:prSet/>
      <dgm:spPr/>
      <dgm:t>
        <a:bodyPr/>
        <a:lstStyle/>
        <a:p>
          <a:pPr algn="ctr"/>
          <a:endParaRPr lang="fr-FR"/>
        </a:p>
      </dgm:t>
    </dgm:pt>
    <dgm:pt modelId="{9D58511D-D18C-46E6-ADFB-6CDE1389D37F}" type="pres">
      <dgm:prSet presAssocID="{8554BDF9-8515-4677-9942-0171F000F8EB}" presName="linear" presStyleCnt="0">
        <dgm:presLayoutVars>
          <dgm:dir/>
          <dgm:animLvl val="lvl"/>
          <dgm:resizeHandles val="exact"/>
        </dgm:presLayoutVars>
      </dgm:prSet>
      <dgm:spPr/>
    </dgm:pt>
    <dgm:pt modelId="{29EC7F92-6143-4EC7-AD17-ECAF75C06DC8}" type="pres">
      <dgm:prSet presAssocID="{787546C1-DD5C-4D6E-BFDD-D95A52E781AD}" presName="parentLin" presStyleCnt="0"/>
      <dgm:spPr/>
    </dgm:pt>
    <dgm:pt modelId="{F4F466C7-208D-4B4A-A865-9D82D8E9F892}" type="pres">
      <dgm:prSet presAssocID="{787546C1-DD5C-4D6E-BFDD-D95A52E781AD}" presName="parentLeftMargin" presStyleLbl="node1" presStyleIdx="0" presStyleCnt="4"/>
      <dgm:spPr/>
    </dgm:pt>
    <dgm:pt modelId="{8BC4E78D-0D98-4ED2-B23A-71FEC19A6436}" type="pres">
      <dgm:prSet presAssocID="{787546C1-DD5C-4D6E-BFDD-D95A52E781AD}" presName="parentText" presStyleLbl="node1" presStyleIdx="0" presStyleCnt="4" custScaleX="115633" custScaleY="207462" custLinFactY="-33554" custLinFactNeighborX="31762" custLinFactNeighborY="-100000">
        <dgm:presLayoutVars>
          <dgm:chMax val="0"/>
          <dgm:bulletEnabled val="1"/>
        </dgm:presLayoutVars>
      </dgm:prSet>
      <dgm:spPr/>
    </dgm:pt>
    <dgm:pt modelId="{129CDA7D-4C80-4698-AFD0-7208B5D9749E}" type="pres">
      <dgm:prSet presAssocID="{787546C1-DD5C-4D6E-BFDD-D95A52E781AD}" presName="negativeSpace" presStyleCnt="0"/>
      <dgm:spPr/>
    </dgm:pt>
    <dgm:pt modelId="{EBA8CF1F-3B4A-4B6A-8877-CB03CDDAB1E9}" type="pres">
      <dgm:prSet presAssocID="{787546C1-DD5C-4D6E-BFDD-D95A52E781AD}" presName="childText" presStyleLbl="alignAcc1" presStyleIdx="0" presStyleCnt="4">
        <dgm:presLayoutVars>
          <dgm:bulletEnabled val="1"/>
        </dgm:presLayoutVars>
      </dgm:prSet>
      <dgm:spPr>
        <a:ln>
          <a:noFill/>
        </a:ln>
      </dgm:spPr>
    </dgm:pt>
    <dgm:pt modelId="{8BC0D01A-9D98-495C-93AA-A7D9631CDDAD}" type="pres">
      <dgm:prSet presAssocID="{579A9A07-8770-4AC1-9705-76E19F87D269}" presName="spaceBetweenRectangles" presStyleCnt="0"/>
      <dgm:spPr/>
    </dgm:pt>
    <dgm:pt modelId="{D4434ECF-2146-46AC-B62E-87AB389C995A}" type="pres">
      <dgm:prSet presAssocID="{AC5265C1-0BAB-4984-A634-E4518A8EC253}" presName="parentLin" presStyleCnt="0"/>
      <dgm:spPr/>
    </dgm:pt>
    <dgm:pt modelId="{06B5F591-72E0-4CFF-9799-36D4050BD51D}" type="pres">
      <dgm:prSet presAssocID="{AC5265C1-0BAB-4984-A634-E4518A8EC253}" presName="parentLeftMargin" presStyleLbl="node1" presStyleIdx="0" presStyleCnt="4"/>
      <dgm:spPr/>
    </dgm:pt>
    <dgm:pt modelId="{12E5634D-BCAA-48AB-BADB-754A15E9B7AC}" type="pres">
      <dgm:prSet presAssocID="{AC5265C1-0BAB-4984-A634-E4518A8EC253}" presName="parentText" presStyleLbl="node1" presStyleIdx="1" presStyleCnt="4" custScaleX="116958" custScaleY="233339" custLinFactNeighborX="9276" custLinFactNeighborY="-2742">
        <dgm:presLayoutVars>
          <dgm:chMax val="0"/>
          <dgm:bulletEnabled val="1"/>
        </dgm:presLayoutVars>
      </dgm:prSet>
      <dgm:spPr/>
    </dgm:pt>
    <dgm:pt modelId="{3DAA9763-50F6-4CC4-B6DA-0A4C45FFB361}" type="pres">
      <dgm:prSet presAssocID="{AC5265C1-0BAB-4984-A634-E4518A8EC253}" presName="negativeSpace" presStyleCnt="0"/>
      <dgm:spPr/>
    </dgm:pt>
    <dgm:pt modelId="{51228DB3-E7D4-486B-A0C1-9A59D129891F}" type="pres">
      <dgm:prSet presAssocID="{AC5265C1-0BAB-4984-A634-E4518A8EC253}" presName="childText" presStyleLbl="alignAcc1" presStyleIdx="1" presStyleCnt="4">
        <dgm:presLayoutVars>
          <dgm:bulletEnabled val="1"/>
        </dgm:presLayoutVars>
      </dgm:prSet>
      <dgm:spPr>
        <a:ln>
          <a:noFill/>
        </a:ln>
      </dgm:spPr>
    </dgm:pt>
    <dgm:pt modelId="{ECC02425-44D1-4F4C-B5D6-13442CA71F2A}" type="pres">
      <dgm:prSet presAssocID="{E68E8117-B3CB-464C-9711-4DBE8BF88216}" presName="spaceBetweenRectangles" presStyleCnt="0"/>
      <dgm:spPr/>
    </dgm:pt>
    <dgm:pt modelId="{98CD7476-6A48-4BD0-A0B1-E79081300878}" type="pres">
      <dgm:prSet presAssocID="{F50BDB3E-817D-4A89-9D71-D9E0B029567B}" presName="parentLin" presStyleCnt="0"/>
      <dgm:spPr/>
    </dgm:pt>
    <dgm:pt modelId="{63AA2D3F-331D-492F-82D5-8A2B6C78BAAD}" type="pres">
      <dgm:prSet presAssocID="{F50BDB3E-817D-4A89-9D71-D9E0B029567B}" presName="parentLeftMargin" presStyleLbl="node1" presStyleIdx="1" presStyleCnt="4"/>
      <dgm:spPr/>
    </dgm:pt>
    <dgm:pt modelId="{2CFD44AC-C5B0-407B-B2EE-07415AFE4DC4}" type="pres">
      <dgm:prSet presAssocID="{F50BDB3E-817D-4A89-9D71-D9E0B029567B}" presName="parentText" presStyleLbl="node1" presStyleIdx="2" presStyleCnt="4" custScaleX="116959" custScaleY="220134" custLinFactNeighborY="-4638">
        <dgm:presLayoutVars>
          <dgm:chMax val="0"/>
          <dgm:bulletEnabled val="1"/>
        </dgm:presLayoutVars>
      </dgm:prSet>
      <dgm:spPr/>
    </dgm:pt>
    <dgm:pt modelId="{E27A153A-8ADD-4646-B3A3-509A74CD0695}" type="pres">
      <dgm:prSet presAssocID="{F50BDB3E-817D-4A89-9D71-D9E0B029567B}" presName="negativeSpace" presStyleCnt="0"/>
      <dgm:spPr/>
    </dgm:pt>
    <dgm:pt modelId="{2DB5D132-AB90-49A4-A479-F0988A86E33E}" type="pres">
      <dgm:prSet presAssocID="{F50BDB3E-817D-4A89-9D71-D9E0B029567B}" presName="childText" presStyleLbl="alignAcc1" presStyleIdx="2" presStyleCnt="4" custLinFactNeighborX="-197" custLinFactNeighborY="-16464">
        <dgm:presLayoutVars>
          <dgm:bulletEnabled val="1"/>
        </dgm:presLayoutVars>
      </dgm:prSet>
      <dgm:spPr>
        <a:ln>
          <a:noFill/>
        </a:ln>
      </dgm:spPr>
    </dgm:pt>
    <dgm:pt modelId="{A5E75685-2820-438A-88AF-159553A570AE}" type="pres">
      <dgm:prSet presAssocID="{25F4C625-3E51-442C-BBB8-3FA715271B27}" presName="spaceBetweenRectangles" presStyleCnt="0"/>
      <dgm:spPr/>
    </dgm:pt>
    <dgm:pt modelId="{3936D63D-3BB5-4099-A097-CE176EB2ABE2}" type="pres">
      <dgm:prSet presAssocID="{ECBD6B98-1CBE-4BAA-AB77-4873C9DB1799}" presName="parentLin" presStyleCnt="0"/>
      <dgm:spPr/>
    </dgm:pt>
    <dgm:pt modelId="{CA895514-6C23-43E3-A15C-728A9EC10843}" type="pres">
      <dgm:prSet presAssocID="{ECBD6B98-1CBE-4BAA-AB77-4873C9DB1799}" presName="parentLeftMargin" presStyleLbl="node1" presStyleIdx="2" presStyleCnt="4"/>
      <dgm:spPr/>
    </dgm:pt>
    <dgm:pt modelId="{D2A5797B-20EE-4298-BA50-C968CEE241D4}" type="pres">
      <dgm:prSet presAssocID="{ECBD6B98-1CBE-4BAA-AB77-4873C9DB1799}" presName="parentText" presStyleLbl="node1" presStyleIdx="3" presStyleCnt="4" custScaleX="116173" custScaleY="573634">
        <dgm:presLayoutVars>
          <dgm:chMax val="0"/>
          <dgm:bulletEnabled val="1"/>
        </dgm:presLayoutVars>
      </dgm:prSet>
      <dgm:spPr/>
    </dgm:pt>
    <dgm:pt modelId="{AEA9E5FD-8F48-4CA8-8487-C530B0C74333}" type="pres">
      <dgm:prSet presAssocID="{ECBD6B98-1CBE-4BAA-AB77-4873C9DB1799}" presName="negativeSpace" presStyleCnt="0"/>
      <dgm:spPr/>
    </dgm:pt>
    <dgm:pt modelId="{56015E43-931D-4CAD-85C0-E9EB84437182}" type="pres">
      <dgm:prSet presAssocID="{ECBD6B98-1CBE-4BAA-AB77-4873C9DB1799}" presName="childText" presStyleLbl="alignAcc1" presStyleIdx="3" presStyleCnt="4">
        <dgm:presLayoutVars>
          <dgm:bulletEnabled val="1"/>
        </dgm:presLayoutVars>
      </dgm:prSet>
      <dgm:spPr>
        <a:ln>
          <a:noFill/>
        </a:ln>
      </dgm:spPr>
    </dgm:pt>
  </dgm:ptLst>
  <dgm:cxnLst>
    <dgm:cxn modelId="{7BE48F06-505A-4F51-BA61-409D1FF34502}" srcId="{8554BDF9-8515-4677-9942-0171F000F8EB}" destId="{ECBD6B98-1CBE-4BAA-AB77-4873C9DB1799}" srcOrd="3" destOrd="0" parTransId="{A8E7F406-AFD8-48D2-8D82-E8A1F17391BF}" sibTransId="{CF18F627-55D0-4D75-84BC-9F6776290819}"/>
    <dgm:cxn modelId="{CD47281C-C584-403E-BC05-525183AF9B8B}" type="presOf" srcId="{ECBD6B98-1CBE-4BAA-AB77-4873C9DB1799}" destId="{D2A5797B-20EE-4298-BA50-C968CEE241D4}" srcOrd="1"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9285CB52-4E8D-4328-AA73-B3F43D309186}" type="presOf" srcId="{787546C1-DD5C-4D6E-BFDD-D95A52E781AD}" destId="{F4F466C7-208D-4B4A-A865-9D82D8E9F892}" srcOrd="0" destOrd="0" presId="urn:microsoft.com/office/officeart/2005/8/layout/list1#1"/>
    <dgm:cxn modelId="{BB246F54-4443-4B66-ABC7-691B5D2734EA}" type="presOf" srcId="{ECBD6B98-1CBE-4BAA-AB77-4873C9DB1799}" destId="{CA895514-6C23-43E3-A15C-728A9EC10843}" srcOrd="0" destOrd="0" presId="urn:microsoft.com/office/officeart/2005/8/layout/list1#1"/>
    <dgm:cxn modelId="{579A338B-B5D8-4240-8867-8564B0DC96F3}" srcId="{8554BDF9-8515-4677-9942-0171F000F8EB}" destId="{AC5265C1-0BAB-4984-A634-E4518A8EC253}" srcOrd="1" destOrd="0" parTransId="{26A0947C-B518-417C-9D68-EC422DC1E3A5}" sibTransId="{E68E8117-B3CB-464C-9711-4DBE8BF88216}"/>
    <dgm:cxn modelId="{165E3591-E1E0-44D2-B973-18C43D230D51}" type="presOf" srcId="{AC5265C1-0BAB-4984-A634-E4518A8EC253}" destId="{06B5F591-72E0-4CFF-9799-36D4050BD51D}" srcOrd="0" destOrd="0" presId="urn:microsoft.com/office/officeart/2005/8/layout/list1#1"/>
    <dgm:cxn modelId="{79744F92-7196-4A99-AAFB-F150B23EA6D7}" type="presOf" srcId="{F50BDB3E-817D-4A89-9D71-D9E0B029567B}" destId="{63AA2D3F-331D-492F-82D5-8A2B6C78BAAD}" srcOrd="0" destOrd="0" presId="urn:microsoft.com/office/officeart/2005/8/layout/list1#1"/>
    <dgm:cxn modelId="{B8882095-B3F3-4AEE-9FD9-BC006D1960E3}" type="presOf" srcId="{8554BDF9-8515-4677-9942-0171F000F8EB}" destId="{9D58511D-D18C-46E6-ADFB-6CDE1389D37F}" srcOrd="0" destOrd="0" presId="urn:microsoft.com/office/officeart/2005/8/layout/list1#1"/>
    <dgm:cxn modelId="{869B929B-0F15-44FF-8AC6-5FF094606FEB}" type="presOf" srcId="{AC5265C1-0BAB-4984-A634-E4518A8EC253}" destId="{12E5634D-BCAA-48AB-BADB-754A15E9B7AC}" srcOrd="1" destOrd="0" presId="urn:microsoft.com/office/officeart/2005/8/layout/list1#1"/>
    <dgm:cxn modelId="{E8EF61B1-515C-44F0-9393-3A960B69FA7A}" srcId="{8554BDF9-8515-4677-9942-0171F000F8EB}" destId="{F50BDB3E-817D-4A89-9D71-D9E0B029567B}" srcOrd="2" destOrd="0" parTransId="{DE0B39BA-A6F3-455E-8022-365CCF701DB7}" sibTransId="{25F4C625-3E51-442C-BBB8-3FA715271B27}"/>
    <dgm:cxn modelId="{AF5F69D9-33DD-4898-825D-58009A0BE0BA}" type="presOf" srcId="{F50BDB3E-817D-4A89-9D71-D9E0B029567B}" destId="{2CFD44AC-C5B0-407B-B2EE-07415AFE4DC4}" srcOrd="1" destOrd="0" presId="urn:microsoft.com/office/officeart/2005/8/layout/list1#1"/>
    <dgm:cxn modelId="{FAC026FA-DDFD-44EE-A17D-B87CC95259D4}" type="presOf" srcId="{787546C1-DD5C-4D6E-BFDD-D95A52E781AD}" destId="{8BC4E78D-0D98-4ED2-B23A-71FEC19A6436}" srcOrd="1" destOrd="0" presId="urn:microsoft.com/office/officeart/2005/8/layout/list1#1"/>
    <dgm:cxn modelId="{92E1D5FF-B8AB-4639-B1D8-17F9AC8A452E}" type="presParOf" srcId="{9D58511D-D18C-46E6-ADFB-6CDE1389D37F}" destId="{29EC7F92-6143-4EC7-AD17-ECAF75C06DC8}" srcOrd="0" destOrd="0" presId="urn:microsoft.com/office/officeart/2005/8/layout/list1#1"/>
    <dgm:cxn modelId="{F0ECB0E6-0E8B-456F-AAC8-2E8E7833C0FE}" type="presParOf" srcId="{29EC7F92-6143-4EC7-AD17-ECAF75C06DC8}" destId="{F4F466C7-208D-4B4A-A865-9D82D8E9F892}" srcOrd="0" destOrd="0" presId="urn:microsoft.com/office/officeart/2005/8/layout/list1#1"/>
    <dgm:cxn modelId="{454D8A42-3DDF-4503-A1BE-1633D8C87659}" type="presParOf" srcId="{29EC7F92-6143-4EC7-AD17-ECAF75C06DC8}" destId="{8BC4E78D-0D98-4ED2-B23A-71FEC19A6436}" srcOrd="1" destOrd="0" presId="urn:microsoft.com/office/officeart/2005/8/layout/list1#1"/>
    <dgm:cxn modelId="{D7884B8B-B770-4883-B982-6DF2C4F92FE8}" type="presParOf" srcId="{9D58511D-D18C-46E6-ADFB-6CDE1389D37F}" destId="{129CDA7D-4C80-4698-AFD0-7208B5D9749E}" srcOrd="1" destOrd="0" presId="urn:microsoft.com/office/officeart/2005/8/layout/list1#1"/>
    <dgm:cxn modelId="{19DF947C-EC4A-4345-B6B4-C09247F45F8D}" type="presParOf" srcId="{9D58511D-D18C-46E6-ADFB-6CDE1389D37F}" destId="{EBA8CF1F-3B4A-4B6A-8877-CB03CDDAB1E9}" srcOrd="2" destOrd="0" presId="urn:microsoft.com/office/officeart/2005/8/layout/list1#1"/>
    <dgm:cxn modelId="{4B37A26F-4F13-4A34-9949-6DAE3C7A0FBD}" type="presParOf" srcId="{9D58511D-D18C-46E6-ADFB-6CDE1389D37F}" destId="{8BC0D01A-9D98-495C-93AA-A7D9631CDDAD}" srcOrd="3" destOrd="0" presId="urn:microsoft.com/office/officeart/2005/8/layout/list1#1"/>
    <dgm:cxn modelId="{344E6274-BAFA-40EF-91CE-2C23C2D66B28}" type="presParOf" srcId="{9D58511D-D18C-46E6-ADFB-6CDE1389D37F}" destId="{D4434ECF-2146-46AC-B62E-87AB389C995A}" srcOrd="4" destOrd="0" presId="urn:microsoft.com/office/officeart/2005/8/layout/list1#1"/>
    <dgm:cxn modelId="{A6FB4A71-F545-4FB8-8C43-914AFEE83886}" type="presParOf" srcId="{D4434ECF-2146-46AC-B62E-87AB389C995A}" destId="{06B5F591-72E0-4CFF-9799-36D4050BD51D}" srcOrd="0" destOrd="0" presId="urn:microsoft.com/office/officeart/2005/8/layout/list1#1"/>
    <dgm:cxn modelId="{283281E9-1B48-46DE-84D0-5325EC072513}" type="presParOf" srcId="{D4434ECF-2146-46AC-B62E-87AB389C995A}" destId="{12E5634D-BCAA-48AB-BADB-754A15E9B7AC}" srcOrd="1" destOrd="0" presId="urn:microsoft.com/office/officeart/2005/8/layout/list1#1"/>
    <dgm:cxn modelId="{E6A1F063-2CCE-46AC-B123-48233C239995}" type="presParOf" srcId="{9D58511D-D18C-46E6-ADFB-6CDE1389D37F}" destId="{3DAA9763-50F6-4CC4-B6DA-0A4C45FFB361}" srcOrd="5" destOrd="0" presId="urn:microsoft.com/office/officeart/2005/8/layout/list1#1"/>
    <dgm:cxn modelId="{CEB1C376-9739-411E-8BD7-E413234A5EC3}" type="presParOf" srcId="{9D58511D-D18C-46E6-ADFB-6CDE1389D37F}" destId="{51228DB3-E7D4-486B-A0C1-9A59D129891F}" srcOrd="6" destOrd="0" presId="urn:microsoft.com/office/officeart/2005/8/layout/list1#1"/>
    <dgm:cxn modelId="{AF0EA9A4-8468-483E-9BC0-4DFAF56493BE}" type="presParOf" srcId="{9D58511D-D18C-46E6-ADFB-6CDE1389D37F}" destId="{ECC02425-44D1-4F4C-B5D6-13442CA71F2A}" srcOrd="7" destOrd="0" presId="urn:microsoft.com/office/officeart/2005/8/layout/list1#1"/>
    <dgm:cxn modelId="{2677392C-3309-4342-9592-9AB33AA94AB9}" type="presParOf" srcId="{9D58511D-D18C-46E6-ADFB-6CDE1389D37F}" destId="{98CD7476-6A48-4BD0-A0B1-E79081300878}" srcOrd="8" destOrd="0" presId="urn:microsoft.com/office/officeart/2005/8/layout/list1#1"/>
    <dgm:cxn modelId="{84494376-2E07-4AB3-92F6-9C5A97B9F958}" type="presParOf" srcId="{98CD7476-6A48-4BD0-A0B1-E79081300878}" destId="{63AA2D3F-331D-492F-82D5-8A2B6C78BAAD}" srcOrd="0" destOrd="0" presId="urn:microsoft.com/office/officeart/2005/8/layout/list1#1"/>
    <dgm:cxn modelId="{75651FCD-7DE9-49E7-A9FB-E3EFD445A603}" type="presParOf" srcId="{98CD7476-6A48-4BD0-A0B1-E79081300878}" destId="{2CFD44AC-C5B0-407B-B2EE-07415AFE4DC4}" srcOrd="1" destOrd="0" presId="urn:microsoft.com/office/officeart/2005/8/layout/list1#1"/>
    <dgm:cxn modelId="{120210A0-AE9F-4D92-8011-827E06F1CCB0}" type="presParOf" srcId="{9D58511D-D18C-46E6-ADFB-6CDE1389D37F}" destId="{E27A153A-8ADD-4646-B3A3-509A74CD0695}" srcOrd="9" destOrd="0" presId="urn:microsoft.com/office/officeart/2005/8/layout/list1#1"/>
    <dgm:cxn modelId="{EF073E96-F045-46F8-8365-3710F9112355}" type="presParOf" srcId="{9D58511D-D18C-46E6-ADFB-6CDE1389D37F}" destId="{2DB5D132-AB90-49A4-A479-F0988A86E33E}" srcOrd="10" destOrd="0" presId="urn:microsoft.com/office/officeart/2005/8/layout/list1#1"/>
    <dgm:cxn modelId="{45EEE0ED-0059-40C2-9474-913F518C94A4}" type="presParOf" srcId="{9D58511D-D18C-46E6-ADFB-6CDE1389D37F}" destId="{A5E75685-2820-438A-88AF-159553A570AE}" srcOrd="11" destOrd="0" presId="urn:microsoft.com/office/officeart/2005/8/layout/list1#1"/>
    <dgm:cxn modelId="{1824CA74-EBE2-45CE-AABD-C16ADAB775CB}" type="presParOf" srcId="{9D58511D-D18C-46E6-ADFB-6CDE1389D37F}" destId="{3936D63D-3BB5-4099-A097-CE176EB2ABE2}" srcOrd="12" destOrd="0" presId="urn:microsoft.com/office/officeart/2005/8/layout/list1#1"/>
    <dgm:cxn modelId="{A115E4C5-3B7C-4A72-AD06-95AB71B293A8}" type="presParOf" srcId="{3936D63D-3BB5-4099-A097-CE176EB2ABE2}" destId="{CA895514-6C23-43E3-A15C-728A9EC10843}" srcOrd="0" destOrd="0" presId="urn:microsoft.com/office/officeart/2005/8/layout/list1#1"/>
    <dgm:cxn modelId="{AE6EB62D-7754-40A7-8E08-B9FE8E1F90CC}" type="presParOf" srcId="{3936D63D-3BB5-4099-A097-CE176EB2ABE2}" destId="{D2A5797B-20EE-4298-BA50-C968CEE241D4}" srcOrd="1" destOrd="0" presId="urn:microsoft.com/office/officeart/2005/8/layout/list1#1"/>
    <dgm:cxn modelId="{6C5D18AB-BDB1-4370-8BD0-9D56C8D865F7}" type="presParOf" srcId="{9D58511D-D18C-46E6-ADFB-6CDE1389D37F}" destId="{AEA9E5FD-8F48-4CA8-8487-C530B0C74333}" srcOrd="13" destOrd="0" presId="urn:microsoft.com/office/officeart/2005/8/layout/list1#1"/>
    <dgm:cxn modelId="{26589DB9-DB31-4D82-A28E-68A910EDDA20}" type="presParOf" srcId="{9D58511D-D18C-46E6-ADFB-6CDE1389D37F}" destId="{56015E43-931D-4CAD-85C0-E9EB84437182}" srcOrd="14"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B48E9-181D-4D62-B530-F2E6106163AC}">
      <dsp:nvSpPr>
        <dsp:cNvPr id="0" name=""/>
        <dsp:cNvSpPr/>
      </dsp:nvSpPr>
      <dsp:spPr>
        <a:xfrm>
          <a:off x="1712146" y="1021744"/>
          <a:ext cx="2081708" cy="1388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FontTx/>
            <a:buNone/>
          </a:pPr>
          <a:r>
            <a:rPr lang="fr-FR" sz="1700" kern="1200" dirty="0">
              <a:solidFill>
                <a:schemeClr val="tx1"/>
              </a:solidFill>
              <a:latin typeface="Arial" panose="020B0604020202020204" pitchFamily="34" charset="0"/>
              <a:cs typeface="Arial" panose="020B0604020202020204" pitchFamily="34" charset="0"/>
            </a:rPr>
            <a:t>Autonomie de l’Etat à 100% en communications locales</a:t>
          </a:r>
          <a:endParaRPr lang="fr-FR" sz="1700" kern="1200" dirty="0"/>
        </a:p>
      </dsp:txBody>
      <dsp:txXfrm>
        <a:off x="2045219" y="1021744"/>
        <a:ext cx="1748635" cy="1388499"/>
      </dsp:txXfrm>
    </dsp:sp>
    <dsp:sp modelId="{5CE89D43-54BE-4296-AAEB-AE30A0F735B2}">
      <dsp:nvSpPr>
        <dsp:cNvPr id="0" name=""/>
        <dsp:cNvSpPr/>
      </dsp:nvSpPr>
      <dsp:spPr>
        <a:xfrm>
          <a:off x="1712146" y="2419116"/>
          <a:ext cx="2081708" cy="1388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fr-FR" sz="1700" kern="1200" dirty="0">
              <a:solidFill>
                <a:schemeClr val="tx1"/>
              </a:solidFill>
              <a:latin typeface="Arial" panose="020B0604020202020204" pitchFamily="34" charset="0"/>
              <a:cs typeface="Arial" panose="020B0604020202020204" pitchFamily="34" charset="0"/>
            </a:rPr>
            <a:t>Ne dépend pas des contingence extérieures</a:t>
          </a:r>
        </a:p>
      </dsp:txBody>
      <dsp:txXfrm>
        <a:off x="2045219" y="2419116"/>
        <a:ext cx="1748635" cy="1388499"/>
      </dsp:txXfrm>
    </dsp:sp>
    <dsp:sp modelId="{36154E6F-32C7-477D-AFD3-20BB962AEA17}">
      <dsp:nvSpPr>
        <dsp:cNvPr id="0" name=""/>
        <dsp:cNvSpPr/>
      </dsp:nvSpPr>
      <dsp:spPr>
        <a:xfrm>
          <a:off x="1721014" y="3828943"/>
          <a:ext cx="2081708" cy="1388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fr-FR" sz="1700" kern="1200" dirty="0">
              <a:solidFill>
                <a:schemeClr val="tx1"/>
              </a:solidFill>
              <a:latin typeface="Arial" panose="020B0604020202020204" pitchFamily="34" charset="0"/>
              <a:cs typeface="Arial" panose="020B0604020202020204" pitchFamily="34" charset="0"/>
            </a:rPr>
            <a:t>Une économie de plus de 80% sur les factures de téléphone et d’internet</a:t>
          </a:r>
        </a:p>
      </dsp:txBody>
      <dsp:txXfrm>
        <a:off x="2054087" y="3828943"/>
        <a:ext cx="1748635" cy="1388499"/>
      </dsp:txXfrm>
    </dsp:sp>
    <dsp:sp modelId="{663B3253-3B72-4102-9DCB-4DB5E2BFEAAB}">
      <dsp:nvSpPr>
        <dsp:cNvPr id="0" name=""/>
        <dsp:cNvSpPr/>
      </dsp:nvSpPr>
      <dsp:spPr>
        <a:xfrm>
          <a:off x="0" y="0"/>
          <a:ext cx="2231716" cy="1725000"/>
        </a:xfrm>
        <a:prstGeom prst="ellipse">
          <a:avLst/>
        </a:prstGeom>
        <a:solidFill>
          <a:srgbClr val="F61C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Arial Black" panose="020B0A04020102020204" pitchFamily="34" charset="0"/>
            </a:rPr>
            <a:t>Souveraineté numérique nationale</a:t>
          </a:r>
          <a:endParaRPr lang="fr-FR" sz="1600" kern="1200" dirty="0"/>
        </a:p>
      </dsp:txBody>
      <dsp:txXfrm>
        <a:off x="326827" y="252620"/>
        <a:ext cx="1578062" cy="1219760"/>
      </dsp:txXfrm>
    </dsp:sp>
    <dsp:sp modelId="{C25C6A89-215E-494E-B42A-0E4F35ED2B20}">
      <dsp:nvSpPr>
        <dsp:cNvPr id="0" name=""/>
        <dsp:cNvSpPr/>
      </dsp:nvSpPr>
      <dsp:spPr>
        <a:xfrm>
          <a:off x="5677573" y="495253"/>
          <a:ext cx="5233082" cy="1388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FontTx/>
            <a:buNone/>
          </a:pPr>
          <a:r>
            <a:rPr lang="fr-FR" sz="1800" kern="1200" dirty="0">
              <a:solidFill>
                <a:schemeClr val="tx1"/>
              </a:solidFill>
              <a:effectLst/>
              <a:latin typeface="Times New Roman" panose="02020603050405020304" pitchFamily="18" charset="0"/>
              <a:ea typeface="Times New Roman" panose="02020603050405020304" pitchFamily="18" charset="0"/>
            </a:rPr>
            <a:t>Une forte sécurité des données pouvant aller jusqu’à l’« </a:t>
          </a:r>
          <a:r>
            <a:rPr lang="fr-FR" sz="1800" b="1" kern="1200" dirty="0">
              <a:solidFill>
                <a:schemeClr val="tx1"/>
              </a:solidFill>
              <a:effectLst/>
              <a:latin typeface="Times New Roman" panose="02020603050405020304" pitchFamily="18" charset="0"/>
              <a:ea typeface="Times New Roman" panose="02020603050405020304" pitchFamily="18" charset="0"/>
            </a:rPr>
            <a:t>étanchéité </a:t>
          </a:r>
          <a:r>
            <a:rPr lang="fr-FR" sz="1800" kern="1200" dirty="0">
              <a:solidFill>
                <a:schemeClr val="tx1"/>
              </a:solidFill>
              <a:effectLst/>
              <a:latin typeface="Times New Roman" panose="02020603050405020304" pitchFamily="18" charset="0"/>
              <a:ea typeface="Times New Roman" panose="02020603050405020304" pitchFamily="18" charset="0"/>
            </a:rPr>
            <a:t>»</a:t>
          </a:r>
          <a:endParaRPr lang="fr-FR" sz="1800" kern="1200" dirty="0"/>
        </a:p>
      </dsp:txBody>
      <dsp:txXfrm>
        <a:off x="6514866" y="495253"/>
        <a:ext cx="4395789" cy="1388499"/>
      </dsp:txXfrm>
    </dsp:sp>
    <dsp:sp modelId="{56E819A8-0202-424A-B2E4-5EB67F02395D}">
      <dsp:nvSpPr>
        <dsp:cNvPr id="0" name=""/>
        <dsp:cNvSpPr/>
      </dsp:nvSpPr>
      <dsp:spPr>
        <a:xfrm>
          <a:off x="5668720" y="1895374"/>
          <a:ext cx="5241935" cy="34650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90000"/>
            </a:lnSpc>
            <a:spcBef>
              <a:spcPct val="0"/>
            </a:spcBef>
            <a:spcAft>
              <a:spcPct val="35000"/>
            </a:spcAft>
            <a:buNone/>
          </a:pPr>
          <a:r>
            <a:rPr lang="fr-FR" sz="1800" b="0" i="0" kern="1200" dirty="0"/>
            <a:t>L'étanchéité est assurée par le fait que personne et absolument personne de l'extérieur au 80 ne peut y rentrer. </a:t>
          </a:r>
          <a:r>
            <a:rPr lang="fr-FR" sz="1800" b="1" i="0" kern="1200" dirty="0"/>
            <a:t>C'est physique et non logiciel.</a:t>
          </a:r>
        </a:p>
        <a:p>
          <a:pPr marL="0" lvl="0" indent="0" algn="just" defTabSz="800100">
            <a:lnSpc>
              <a:spcPct val="90000"/>
            </a:lnSpc>
            <a:spcBef>
              <a:spcPct val="0"/>
            </a:spcBef>
            <a:spcAft>
              <a:spcPct val="35000"/>
            </a:spcAft>
            <a:buFont typeface="+mj-lt"/>
            <a:buNone/>
          </a:pPr>
          <a:r>
            <a:rPr lang="fr-FR" sz="1800" b="0" i="0" kern="1200" dirty="0"/>
            <a:t>Tant que tout ce qui est sensible est mis sous la couverture du 80, sa sécurité est maximale.</a:t>
          </a:r>
        </a:p>
        <a:p>
          <a:pPr marL="0" lvl="0" indent="0" algn="just" defTabSz="800100">
            <a:lnSpc>
              <a:spcPct val="90000"/>
            </a:lnSpc>
            <a:spcBef>
              <a:spcPct val="0"/>
            </a:spcBef>
            <a:spcAft>
              <a:spcPct val="35000"/>
            </a:spcAft>
            <a:buFont typeface="+mj-lt"/>
            <a:buNone/>
          </a:pPr>
          <a:r>
            <a:rPr lang="fr-FR" sz="1800" b="0" i="0" kern="1200" dirty="0"/>
            <a:t>Sur la question des attaques internes, le fait est que de l'intérieur, le malfrat est connu immédiatement puisqu'il est connu par son terminal par défaut par les alertes sur les tentatives internes.</a:t>
          </a:r>
          <a:endParaRPr lang="fr-FR" sz="1800" kern="1200" dirty="0">
            <a:solidFill>
              <a:schemeClr val="tx1"/>
            </a:solidFill>
            <a:effectLst/>
            <a:latin typeface="Times New Roman" panose="02020603050405020304" pitchFamily="18" charset="0"/>
            <a:ea typeface="Times New Roman" panose="02020603050405020304" pitchFamily="18" charset="0"/>
          </a:endParaRPr>
        </a:p>
      </dsp:txBody>
      <dsp:txXfrm>
        <a:off x="6507430" y="1895374"/>
        <a:ext cx="4403225" cy="3465097"/>
      </dsp:txXfrm>
    </dsp:sp>
    <dsp:sp modelId="{6CFAA646-BFDD-4415-9A77-98AEC7C5D217}">
      <dsp:nvSpPr>
        <dsp:cNvPr id="0" name=""/>
        <dsp:cNvSpPr/>
      </dsp:nvSpPr>
      <dsp:spPr>
        <a:xfrm>
          <a:off x="4257325" y="63206"/>
          <a:ext cx="2120136" cy="1663659"/>
        </a:xfrm>
        <a:prstGeom prst="ellipse">
          <a:avLst/>
        </a:prstGeom>
        <a:solidFill>
          <a:srgbClr val="F61C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Black" panose="020B0A04020102020204" pitchFamily="34" charset="0"/>
            </a:rPr>
            <a:t>Sécurité numérique nationale</a:t>
          </a:r>
          <a:endParaRPr lang="fr-FR" sz="1800" kern="1200" dirty="0"/>
        </a:p>
      </dsp:txBody>
      <dsp:txXfrm>
        <a:off x="4567812" y="306843"/>
        <a:ext cx="1499162" cy="1176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B48E9-181D-4D62-B530-F2E6106163AC}">
      <dsp:nvSpPr>
        <dsp:cNvPr id="0" name=""/>
        <dsp:cNvSpPr/>
      </dsp:nvSpPr>
      <dsp:spPr>
        <a:xfrm>
          <a:off x="80861" y="945633"/>
          <a:ext cx="11545901" cy="447303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marL="0" lvl="0" indent="0" algn="just" defTabSz="844550">
            <a:lnSpc>
              <a:spcPct val="90000"/>
            </a:lnSpc>
            <a:spcBef>
              <a:spcPct val="0"/>
            </a:spcBef>
            <a:spcAft>
              <a:spcPct val="35000"/>
            </a:spcAft>
            <a:buNone/>
          </a:pPr>
          <a:r>
            <a:rPr lang="fr-FR" sz="1900" b="0" i="1" kern="1200" dirty="0">
              <a:latin typeface="Times New Roman" panose="02020603050405020304" pitchFamily="18" charset="0"/>
              <a:cs typeface="Times New Roman" panose="02020603050405020304" pitchFamily="18" charset="0"/>
            </a:rPr>
            <a:t>L’expression de « </a:t>
          </a:r>
          <a:r>
            <a:rPr lang="fr-FR" sz="1900" b="1" i="1" kern="1200" dirty="0">
              <a:latin typeface="Times New Roman" panose="02020603050405020304" pitchFamily="18" charset="0"/>
              <a:cs typeface="Times New Roman" panose="02020603050405020304" pitchFamily="18" charset="0"/>
            </a:rPr>
            <a:t>souveraineté numérique </a:t>
          </a:r>
          <a:r>
            <a:rPr lang="fr-FR" sz="1900" b="0" i="1" kern="1200" dirty="0">
              <a:latin typeface="Times New Roman" panose="02020603050405020304" pitchFamily="18" charset="0"/>
              <a:cs typeface="Times New Roman" panose="02020603050405020304" pitchFamily="18" charset="0"/>
            </a:rPr>
            <a:t>» paraît renvoyer à la capacité des États d’agir dans le cyberespace et de faire respecter leurs règles par les différents acteurs du monde virtuel. A cet égard, cette notion permet d’exprimer les difficultés des Etats à assumer leurs fonctions traditionnelles </a:t>
          </a:r>
          <a:r>
            <a:rPr lang="fr-FR" sz="1900" b="1" i="1" kern="1200" dirty="0">
              <a:latin typeface="Times New Roman" panose="02020603050405020304" pitchFamily="18" charset="0"/>
              <a:cs typeface="Times New Roman" panose="02020603050405020304" pitchFamily="18" charset="0"/>
            </a:rPr>
            <a:t>face à des acteurs transnationaux puissants et dotés d’une avance technologique indiscutable, dont ils sont parfois dépendants car ils ont besoin de la technologie pour pouvoir accomplir leurs missions régaliennes. </a:t>
          </a:r>
          <a:r>
            <a:rPr lang="fr-FR" sz="1900" b="0" i="1" kern="1200" dirty="0">
              <a:latin typeface="Times New Roman" panose="02020603050405020304" pitchFamily="18" charset="0"/>
              <a:cs typeface="Times New Roman" panose="02020603050405020304" pitchFamily="18" charset="0"/>
            </a:rPr>
            <a:t>Ainsi, l’expression de « souveraineté numérique » comporte indiscutablement un aspect juridique puisqu’elle renvoie aux prérogatives de l’État et à sa capacité de réguler les géants technologiques contemporains. Mais elle est également dotée d’un versant économique et industriel en ce qu’elle traduit </a:t>
          </a:r>
          <a:r>
            <a:rPr lang="fr-FR" sz="1900" b="1" i="1" kern="1200" dirty="0">
              <a:latin typeface="Times New Roman" panose="02020603050405020304" pitchFamily="18" charset="0"/>
              <a:cs typeface="Times New Roman" panose="02020603050405020304" pitchFamily="18" charset="0"/>
            </a:rPr>
            <a:t>la nécessité de rattraper un retard technologique qui place l’Afrique et le Cameroun en situation de dépendance</a:t>
          </a:r>
          <a:r>
            <a:rPr lang="fr-FR" sz="1900" b="0" i="1" kern="1200" dirty="0">
              <a:latin typeface="Times New Roman" panose="02020603050405020304" pitchFamily="18" charset="0"/>
              <a:cs typeface="Times New Roman" panose="02020603050405020304" pitchFamily="18" charset="0"/>
            </a:rPr>
            <a:t>. </a:t>
          </a:r>
        </a:p>
        <a:p>
          <a:pPr marL="0" lvl="0" indent="0" algn="just" defTabSz="844550">
            <a:lnSpc>
              <a:spcPct val="90000"/>
            </a:lnSpc>
            <a:spcBef>
              <a:spcPct val="0"/>
            </a:spcBef>
            <a:spcAft>
              <a:spcPct val="35000"/>
            </a:spcAft>
            <a:buNone/>
          </a:pPr>
          <a:r>
            <a:rPr lang="fr-FR" sz="1900" b="0" i="1" kern="1200" dirty="0">
              <a:latin typeface="Times New Roman" panose="02020603050405020304" pitchFamily="18" charset="0"/>
              <a:cs typeface="Times New Roman" panose="02020603050405020304" pitchFamily="18" charset="0"/>
            </a:rPr>
            <a:t>« L</a:t>
          </a:r>
          <a:r>
            <a:rPr lang="fr-FR" sz="1900" kern="1200" dirty="0">
              <a:latin typeface="Times New Roman" panose="02020603050405020304" pitchFamily="18" charset="0"/>
              <a:cs typeface="Times New Roman" panose="02020603050405020304" pitchFamily="18" charset="0"/>
            </a:rPr>
            <a:t>a souveraineté ne dépend pas seulement d’alliances supranationales, d’instruments juridiques internationaux ou de la puissance militaire ou commerciale des nations : </a:t>
          </a:r>
          <a:r>
            <a:rPr lang="fr-FR" sz="1900" b="1" kern="1200" dirty="0">
              <a:solidFill>
                <a:srgbClr val="FF0000"/>
              </a:solidFill>
              <a:latin typeface="Times New Roman" panose="02020603050405020304" pitchFamily="18" charset="0"/>
              <a:cs typeface="Times New Roman" panose="02020603050405020304" pitchFamily="18" charset="0"/>
            </a:rPr>
            <a:t>elle dépend de la mise en place d’écosystèmes d’innovation détenus, contrôlés et exploités localement, capables d’accroître l’indépendance et l’autonomie techniques et économiques des États. </a:t>
          </a:r>
          <a:r>
            <a:rPr lang="fr-FR" sz="1900" b="1" kern="1200" dirty="0">
              <a:latin typeface="Times New Roman" panose="02020603050405020304" pitchFamily="18" charset="0"/>
              <a:cs typeface="Times New Roman" panose="02020603050405020304" pitchFamily="18" charset="0"/>
            </a:rPr>
            <a:t>Le concept de souveraineté est redéfini au quotidien par les différents projets politiques et économiques qui visent à mettre en place des infrastructures numériques autonomes dans un monde hyperconnecté.</a:t>
          </a:r>
          <a:r>
            <a:rPr lang="fr-FR" sz="1900" b="1" kern="1200" dirty="0">
              <a:solidFill>
                <a:srgbClr val="FF0000"/>
              </a:solidFill>
              <a:latin typeface="Times New Roman" panose="02020603050405020304" pitchFamily="18" charset="0"/>
              <a:cs typeface="Times New Roman" panose="02020603050405020304" pitchFamily="18" charset="0"/>
            </a:rPr>
            <a:t>»</a:t>
          </a:r>
        </a:p>
      </dsp:txBody>
      <dsp:txXfrm>
        <a:off x="1928205" y="945633"/>
        <a:ext cx="9698557" cy="4473033"/>
      </dsp:txXfrm>
    </dsp:sp>
    <dsp:sp modelId="{663B3253-3B72-4102-9DCB-4DB5E2BFEAAB}">
      <dsp:nvSpPr>
        <dsp:cNvPr id="0" name=""/>
        <dsp:cNvSpPr/>
      </dsp:nvSpPr>
      <dsp:spPr>
        <a:xfrm>
          <a:off x="80867" y="135211"/>
          <a:ext cx="2188753" cy="1294786"/>
        </a:xfrm>
        <a:prstGeom prst="ellipse">
          <a:avLst/>
        </a:prstGeom>
        <a:solidFill>
          <a:srgbClr val="F61C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Arial Black" panose="020B0A04020102020204" pitchFamily="34" charset="0"/>
            </a:rPr>
            <a:t>Souveraineté numérique nationale</a:t>
          </a:r>
          <a:endParaRPr lang="fr-FR" sz="1600" kern="1200" dirty="0"/>
        </a:p>
      </dsp:txBody>
      <dsp:txXfrm>
        <a:off x="401402" y="324828"/>
        <a:ext cx="1547683" cy="915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C6A89-215E-494E-B42A-0E4F35ED2B20}">
      <dsp:nvSpPr>
        <dsp:cNvPr id="0" name=""/>
        <dsp:cNvSpPr/>
      </dsp:nvSpPr>
      <dsp:spPr>
        <a:xfrm>
          <a:off x="1509093" y="1394611"/>
          <a:ext cx="8832392" cy="40076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just" defTabSz="889000">
            <a:lnSpc>
              <a:spcPct val="90000"/>
            </a:lnSpc>
            <a:spcBef>
              <a:spcPct val="0"/>
            </a:spcBef>
            <a:spcAft>
              <a:spcPct val="35000"/>
            </a:spcAft>
            <a:buNone/>
          </a:pPr>
          <a:r>
            <a:rPr lang="fr-FR" sz="2000" b="0" kern="12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Dans le cas de l’internet Gouvernemental par exemple, le </a:t>
          </a:r>
          <a:r>
            <a:rPr lang="fr-FR" sz="2000" b="0" kern="1200" dirty="0" err="1">
              <a:solidFill>
                <a:schemeClr val="bg1"/>
              </a:solidFill>
              <a:effectLst/>
              <a:latin typeface="Poppins" panose="00000500000000000000" pitchFamily="2" charset="0"/>
              <a:ea typeface="Times New Roman" panose="02020603050405020304" pitchFamily="18" charset="0"/>
              <a:cs typeface="Poppins" panose="00000500000000000000" pitchFamily="2" charset="0"/>
            </a:rPr>
            <a:t>Renal</a:t>
          </a:r>
          <a:r>
            <a:rPr lang="fr-FR" sz="2000" b="0" kern="12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-Smart 80/20 permettrai à l’Etat de disposer d’un réseau autonome à 100% en Voix, Images et Data pour les communications locales. Garantissant ainsi une qualité de service proche de 95%, une sécurité et une discrétion à 100%, puisque ne dépendant pas du World Wide Web (internet) ni d’aucun opérateur, il n’y a donc pas de risque d’intrusions aux fins de sabotage ou d’écoute venant de l’extérieur du réseau. À l’intérieur du réseau tous les terminaux sont identifiés et paramétrés pour des services bien précis.</a:t>
          </a:r>
        </a:p>
      </dsp:txBody>
      <dsp:txXfrm>
        <a:off x="2922276" y="1394611"/>
        <a:ext cx="7419209" cy="4007612"/>
      </dsp:txXfrm>
    </dsp:sp>
    <dsp:sp modelId="{6CFAA646-BFDD-4415-9A77-98AEC7C5D217}">
      <dsp:nvSpPr>
        <dsp:cNvPr id="0" name=""/>
        <dsp:cNvSpPr/>
      </dsp:nvSpPr>
      <dsp:spPr>
        <a:xfrm>
          <a:off x="0" y="0"/>
          <a:ext cx="2448069" cy="2303943"/>
        </a:xfrm>
        <a:prstGeom prst="ellipse">
          <a:avLst/>
        </a:prstGeom>
        <a:solidFill>
          <a:srgbClr val="F61C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Black" panose="020B0A04020102020204" pitchFamily="34" charset="0"/>
            </a:rPr>
            <a:t>Sécurité nationale</a:t>
          </a:r>
          <a:endParaRPr lang="fr-FR" sz="1800" kern="1200" dirty="0"/>
        </a:p>
      </dsp:txBody>
      <dsp:txXfrm>
        <a:off x="358511" y="337405"/>
        <a:ext cx="1731047" cy="1629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8CF1F-3B4A-4B6A-8877-CB03CDDAB1E9}">
      <dsp:nvSpPr>
        <dsp:cNvPr id="0" name=""/>
        <dsp:cNvSpPr/>
      </dsp:nvSpPr>
      <dsp:spPr>
        <a:xfrm>
          <a:off x="0" y="669768"/>
          <a:ext cx="11233248" cy="352800"/>
        </a:xfrm>
        <a:prstGeom prst="rect">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BC4E78D-0D98-4ED2-B23A-71FEC19A6436}">
      <dsp:nvSpPr>
        <dsp:cNvPr id="0" name=""/>
        <dsp:cNvSpPr/>
      </dsp:nvSpPr>
      <dsp:spPr>
        <a:xfrm>
          <a:off x="739334" y="0"/>
          <a:ext cx="9083659" cy="857398"/>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7213" tIns="0" rIns="297213" bIns="0" numCol="1" spcCol="1270" anchor="ctr" anchorCtr="0">
          <a:noAutofit/>
        </a:bodyPr>
        <a:lstStyle/>
        <a:p>
          <a:pPr marL="0" lvl="0" indent="0" algn="ctr" defTabSz="1066800">
            <a:lnSpc>
              <a:spcPct val="90000"/>
            </a:lnSpc>
            <a:spcBef>
              <a:spcPct val="0"/>
            </a:spcBef>
            <a:spcAft>
              <a:spcPct val="35000"/>
            </a:spcAft>
            <a:buNone/>
          </a:pPr>
          <a:r>
            <a:rPr lang="fr-FR" sz="2400" b="1" kern="1200" dirty="0"/>
            <a:t>Triple Play</a:t>
          </a:r>
        </a:p>
      </dsp:txBody>
      <dsp:txXfrm>
        <a:off x="781189" y="41855"/>
        <a:ext cx="8999949" cy="773688"/>
      </dsp:txXfrm>
    </dsp:sp>
    <dsp:sp modelId="{51228DB3-E7D4-486B-A0C1-9A59D129891F}">
      <dsp:nvSpPr>
        <dsp:cNvPr id="0" name=""/>
        <dsp:cNvSpPr/>
      </dsp:nvSpPr>
      <dsp:spPr>
        <a:xfrm>
          <a:off x="0" y="1855871"/>
          <a:ext cx="11233248" cy="352800"/>
        </a:xfrm>
        <a:prstGeom prst="rect">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2E5634D-BCAA-48AB-BADB-754A15E9B7AC}">
      <dsp:nvSpPr>
        <dsp:cNvPr id="0" name=""/>
        <dsp:cNvSpPr/>
      </dsp:nvSpPr>
      <dsp:spPr>
        <a:xfrm>
          <a:off x="613162" y="1086836"/>
          <a:ext cx="9187746" cy="964343"/>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7213" tIns="0" rIns="297213" bIns="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00B0F0"/>
              </a:solidFill>
              <a:latin typeface="Arial Black" panose="020B0A04020102020204" pitchFamily="34" charset="0"/>
            </a:rPr>
            <a:t>Voice</a:t>
          </a:r>
        </a:p>
        <a:p>
          <a:pPr marL="0" lvl="0" indent="0" algn="ctr" defTabSz="800100">
            <a:lnSpc>
              <a:spcPct val="90000"/>
            </a:lnSpc>
            <a:spcBef>
              <a:spcPct val="0"/>
            </a:spcBef>
            <a:spcAft>
              <a:spcPct val="35000"/>
            </a:spcAft>
            <a:buNone/>
          </a:pPr>
          <a:r>
            <a:rPr lang="fr-FR" sz="1800" b="1" kern="1200" dirty="0" err="1">
              <a:solidFill>
                <a:srgbClr val="002060"/>
              </a:solidFill>
            </a:rPr>
            <a:t>Fixed</a:t>
          </a:r>
          <a:r>
            <a:rPr lang="fr-FR" sz="1800" b="1" kern="1200" dirty="0">
              <a:solidFill>
                <a:srgbClr val="002060"/>
              </a:solidFill>
            </a:rPr>
            <a:t> and (Mobile 4G and LTE Advanced or </a:t>
          </a:r>
          <a:r>
            <a:rPr lang="fr-FR" sz="1800" b="1" i="0" kern="1200" dirty="0">
              <a:solidFill>
                <a:srgbClr val="002060"/>
              </a:solidFill>
            </a:rPr>
            <a:t>Very mobile </a:t>
          </a:r>
          <a:r>
            <a:rPr lang="fr-FR" sz="1800" b="1" i="0" kern="1200" dirty="0" err="1">
              <a:solidFill>
                <a:srgbClr val="002060"/>
              </a:solidFill>
            </a:rPr>
            <a:t>broadband</a:t>
          </a:r>
          <a:r>
            <a:rPr lang="fr-FR" sz="1800" b="1" i="0" kern="1200" dirty="0">
              <a:solidFill>
                <a:srgbClr val="002060"/>
              </a:solidFill>
            </a:rPr>
            <a:t>)</a:t>
          </a:r>
          <a:endParaRPr lang="fr-FR" sz="1800" b="1" kern="1200" dirty="0">
            <a:solidFill>
              <a:srgbClr val="002060"/>
            </a:solidFill>
          </a:endParaRPr>
        </a:p>
      </dsp:txBody>
      <dsp:txXfrm>
        <a:off x="660237" y="1133911"/>
        <a:ext cx="9093596" cy="870193"/>
      </dsp:txXfrm>
    </dsp:sp>
    <dsp:sp modelId="{2DB5D132-AB90-49A4-A479-F0988A86E33E}">
      <dsp:nvSpPr>
        <dsp:cNvPr id="0" name=""/>
        <dsp:cNvSpPr/>
      </dsp:nvSpPr>
      <dsp:spPr>
        <a:xfrm>
          <a:off x="0" y="2974955"/>
          <a:ext cx="11233248" cy="352800"/>
        </a:xfrm>
        <a:prstGeom prst="rect">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2CFD44AC-C5B0-407B-B2EE-07415AFE4DC4}">
      <dsp:nvSpPr>
        <dsp:cNvPr id="0" name=""/>
        <dsp:cNvSpPr/>
      </dsp:nvSpPr>
      <dsp:spPr>
        <a:xfrm>
          <a:off x="561113" y="2265104"/>
          <a:ext cx="9187824" cy="909769"/>
        </a:xfrm>
        <a:prstGeom prst="round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7213" tIns="0" rIns="297213" bIns="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B0F0"/>
              </a:solidFill>
              <a:latin typeface="Arial Black" panose="020B0A04020102020204" pitchFamily="34" charset="0"/>
            </a:rPr>
            <a:t>Data </a:t>
          </a:r>
        </a:p>
        <a:p>
          <a:pPr marL="0" lvl="0" indent="0" algn="ctr" defTabSz="889000">
            <a:lnSpc>
              <a:spcPct val="90000"/>
            </a:lnSpc>
            <a:spcBef>
              <a:spcPct val="0"/>
            </a:spcBef>
            <a:spcAft>
              <a:spcPct val="35000"/>
            </a:spcAft>
            <a:buNone/>
          </a:pPr>
          <a:r>
            <a:rPr lang="fr-FR" sz="2000" b="1" kern="1200" dirty="0"/>
            <a:t>(Ultra-fast </a:t>
          </a:r>
          <a:r>
            <a:rPr lang="fr-FR" sz="2000" b="1" kern="1200" dirty="0" err="1"/>
            <a:t>broadband</a:t>
          </a:r>
          <a:r>
            <a:rPr lang="fr-FR" sz="2000" b="1" kern="1200" dirty="0"/>
            <a:t>)</a:t>
          </a:r>
        </a:p>
      </dsp:txBody>
      <dsp:txXfrm>
        <a:off x="605524" y="2309515"/>
        <a:ext cx="9099002" cy="820947"/>
      </dsp:txXfrm>
    </dsp:sp>
    <dsp:sp modelId="{56015E43-931D-4CAD-85C0-E9EB84437182}">
      <dsp:nvSpPr>
        <dsp:cNvPr id="0" name=""/>
        <dsp:cNvSpPr/>
      </dsp:nvSpPr>
      <dsp:spPr>
        <a:xfrm>
          <a:off x="0" y="5579876"/>
          <a:ext cx="11233248" cy="352800"/>
        </a:xfrm>
        <a:prstGeom prst="rect">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2A5797B-20EE-4298-BA50-C968CEE241D4}">
      <dsp:nvSpPr>
        <dsp:cNvPr id="0" name=""/>
        <dsp:cNvSpPr/>
      </dsp:nvSpPr>
      <dsp:spPr>
        <a:xfrm>
          <a:off x="561113" y="3415801"/>
          <a:ext cx="9126079" cy="2370714"/>
        </a:xfrm>
        <a:prstGeom prst="roundRect">
          <a:avLst/>
        </a:prstGeom>
        <a:solidFill>
          <a:schemeClr val="accent1">
            <a:lumMod val="7500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7213" tIns="0" rIns="297213" bIns="0" numCol="1" spcCol="1270" anchor="ctr" anchorCtr="0">
          <a:noAutofit/>
        </a:bodyPr>
        <a:lstStyle/>
        <a:p>
          <a:pPr marL="0" lvl="0" indent="0" algn="ctr" defTabSz="533400">
            <a:lnSpc>
              <a:spcPct val="90000"/>
            </a:lnSpc>
            <a:spcBef>
              <a:spcPct val="0"/>
            </a:spcBef>
            <a:spcAft>
              <a:spcPct val="35000"/>
            </a:spcAft>
            <a:buNone/>
          </a:pPr>
          <a:endParaRPr lang="fr-FR" sz="1200" b="1" kern="1200" dirty="0"/>
        </a:p>
        <a:p>
          <a:pPr marL="0" lvl="0" indent="0" algn="ctr" defTabSz="533400">
            <a:lnSpc>
              <a:spcPct val="90000"/>
            </a:lnSpc>
            <a:spcBef>
              <a:spcPct val="0"/>
            </a:spcBef>
            <a:spcAft>
              <a:spcPct val="35000"/>
            </a:spcAft>
            <a:buNone/>
          </a:pPr>
          <a:endParaRPr lang="fr-FR" sz="1200" b="1" kern="1200" dirty="0">
            <a:solidFill>
              <a:srgbClr val="00B0F0"/>
            </a:solidFill>
          </a:endParaRPr>
        </a:p>
        <a:p>
          <a:pPr marL="0" lvl="0" indent="0" algn="ctr" defTabSz="533400">
            <a:lnSpc>
              <a:spcPct val="90000"/>
            </a:lnSpc>
            <a:spcBef>
              <a:spcPct val="0"/>
            </a:spcBef>
            <a:spcAft>
              <a:spcPct val="35000"/>
            </a:spcAft>
            <a:buNone/>
          </a:pPr>
          <a:r>
            <a:rPr lang="fr-FR" sz="2000" b="1" kern="1200" dirty="0">
              <a:solidFill>
                <a:srgbClr val="00B0F0"/>
              </a:solidFill>
              <a:latin typeface="Arial Black" panose="020B0A04020102020204" pitchFamily="34" charset="0"/>
            </a:rPr>
            <a:t>TV</a:t>
          </a:r>
        </a:p>
        <a:p>
          <a:pPr marL="0" lvl="0" indent="0" algn="l" defTabSz="533400">
            <a:lnSpc>
              <a:spcPct val="90000"/>
            </a:lnSpc>
            <a:spcBef>
              <a:spcPct val="0"/>
            </a:spcBef>
            <a:spcAft>
              <a:spcPct val="35000"/>
            </a:spcAft>
            <a:buNone/>
          </a:pPr>
          <a:r>
            <a:rPr lang="fr-FR" sz="2000" b="1" kern="1200" dirty="0"/>
            <a:t>IPTV, VOD, HDTV, MOBILE TV, </a:t>
          </a:r>
          <a:r>
            <a:rPr lang="fr-FR" sz="2000" b="1" kern="1200" dirty="0" err="1"/>
            <a:t>personal</a:t>
          </a:r>
          <a:r>
            <a:rPr lang="fr-FR" sz="2000" b="1" kern="1200" dirty="0"/>
            <a:t> Tv, </a:t>
          </a:r>
          <a:r>
            <a:rPr lang="fr-FR" sz="2000" b="1" i="0" kern="1200" dirty="0"/>
            <a:t>network </a:t>
          </a:r>
          <a:r>
            <a:rPr lang="fr-FR" sz="2000" b="1" i="0" kern="1200" dirty="0" err="1"/>
            <a:t>games</a:t>
          </a:r>
          <a:r>
            <a:rPr lang="fr-FR" sz="2000" b="1" i="0" kern="1200" dirty="0"/>
            <a:t>, </a:t>
          </a:r>
          <a:r>
            <a:rPr lang="en-US" sz="2000" b="1" i="0" kern="1200" dirty="0"/>
            <a:t>Broadcast and television programs in HD, Retransmit live broadcasts, </a:t>
          </a:r>
          <a:r>
            <a:rPr lang="fr-FR" sz="2000" b="1" i="0" kern="1200" dirty="0" err="1"/>
            <a:t>videoconferencing</a:t>
          </a:r>
          <a:r>
            <a:rPr lang="fr-FR" sz="2000" b="1" i="0" kern="1200" dirty="0"/>
            <a:t>, vidéo surveillance, </a:t>
          </a:r>
          <a:r>
            <a:rPr lang="fr-FR" sz="2000" b="1" i="0" kern="1200" dirty="0" err="1"/>
            <a:t>Geolocation</a:t>
          </a:r>
          <a:r>
            <a:rPr lang="fr-FR" sz="2000" b="1" i="0" kern="1200" dirty="0"/>
            <a:t>, GPS,</a:t>
          </a:r>
        </a:p>
        <a:p>
          <a:pPr marL="0" lvl="0" indent="0" algn="ctr" defTabSz="533400">
            <a:lnSpc>
              <a:spcPct val="90000"/>
            </a:lnSpc>
            <a:spcBef>
              <a:spcPct val="0"/>
            </a:spcBef>
            <a:spcAft>
              <a:spcPct val="35000"/>
            </a:spcAft>
            <a:buNone/>
          </a:pPr>
          <a:endParaRPr lang="fr-FR" sz="2000" b="1" kern="1200" dirty="0"/>
        </a:p>
        <a:p>
          <a:pPr marL="0" lvl="0" indent="0" algn="ctr" defTabSz="533400">
            <a:lnSpc>
              <a:spcPct val="90000"/>
            </a:lnSpc>
            <a:spcBef>
              <a:spcPct val="0"/>
            </a:spcBef>
            <a:spcAft>
              <a:spcPct val="35000"/>
            </a:spcAft>
            <a:buNone/>
          </a:pPr>
          <a:endParaRPr lang="fr-FR" sz="2000" b="1" kern="1200" dirty="0"/>
        </a:p>
      </dsp:txBody>
      <dsp:txXfrm>
        <a:off x="676842" y="3531530"/>
        <a:ext cx="8894621" cy="213925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62E0B53-06CD-49E6-9B7C-BE4902BAFF5C}" type="datetimeFigureOut">
              <a:rPr lang="fr-FR" smtClean="0"/>
              <a:pPr/>
              <a:t>18/05/2025</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3CFBF9-10B7-4F91-929E-9C3B582C8D91}" type="slidenum">
              <a:rPr lang="fr-FR" smtClean="0"/>
              <a:pPr/>
              <a:t>‹N°›</a:t>
            </a:fld>
            <a:endParaRPr lang="fr-FR"/>
          </a:p>
        </p:txBody>
      </p:sp>
    </p:spTree>
    <p:extLst>
      <p:ext uri="{BB962C8B-B14F-4D97-AF65-F5344CB8AC3E}">
        <p14:creationId xmlns:p14="http://schemas.microsoft.com/office/powerpoint/2010/main" val="211275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2059D7B-5E0D-44A2-B93C-34D46389F804}" type="datetime1">
              <a:rPr lang="fr-FR" smtClean="0"/>
              <a:pPr/>
              <a:t>18/05/2025</a:t>
            </a:fld>
            <a:endParaRPr lang="fr-FR"/>
          </a:p>
        </p:txBody>
      </p:sp>
      <p:sp>
        <p:nvSpPr>
          <p:cNvPr id="5" name="Footer Placeholder 4"/>
          <p:cNvSpPr>
            <a:spLocks noGrp="1"/>
          </p:cNvSpPr>
          <p:nvPr>
            <p:ph type="ftr" sz="quarter" idx="11"/>
          </p:nvPr>
        </p:nvSpPr>
        <p:spPr>
          <a:xfrm>
            <a:off x="1876424" y="5410201"/>
            <a:ext cx="5124886" cy="365125"/>
          </a:xfrm>
        </p:spPr>
        <p:txBody>
          <a:bodyPr/>
          <a:lstStyle/>
          <a:p>
            <a:endParaRPr lang="fr-FR"/>
          </a:p>
        </p:txBody>
      </p:sp>
      <p:sp>
        <p:nvSpPr>
          <p:cNvPr id="6" name="Slide Number Placeholder 5"/>
          <p:cNvSpPr>
            <a:spLocks noGrp="1"/>
          </p:cNvSpPr>
          <p:nvPr>
            <p:ph type="sldNum" sz="quarter" idx="12"/>
          </p:nvPr>
        </p:nvSpPr>
        <p:spPr>
          <a:xfrm>
            <a:off x="9896911" y="5410199"/>
            <a:ext cx="771089" cy="365125"/>
          </a:xfrm>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4754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127AE0-7C39-4CB9-A1B5-5A0B15243B8A}" type="datetime1">
              <a:rPr lang="fr-FR" smtClean="0"/>
              <a:pPr/>
              <a:t>18/05/2025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201942806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127AE0-7C39-4CB9-A1B5-5A0B15243B8A}" type="datetime1">
              <a:rPr lang="fr-FR" smtClean="0"/>
              <a:pPr/>
              <a:t>18/05/2025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42489571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127AE0-7C39-4CB9-A1B5-5A0B15243B8A}" type="datetime1">
              <a:rPr lang="fr-FR" smtClean="0"/>
              <a:pPr/>
              <a:t>18/05/2025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89794E-0154-4E06-ABDD-76013002A97A}" type="slidenum">
              <a:rPr lang="fr-FR" smtClean="0"/>
              <a:pPr/>
              <a:t>‹N°›</a:t>
            </a:fld>
            <a:endParaRPr lang="fr-F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992065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127AE0-7C39-4CB9-A1B5-5A0B15243B8A}" type="datetime1">
              <a:rPr lang="fr-FR" smtClean="0"/>
              <a:pPr/>
              <a:t>18/05/2025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18553267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ED127AE0-7C39-4CB9-A1B5-5A0B15243B8A}" type="datetime1">
              <a:rPr lang="fr-FR" smtClean="0"/>
              <a:pPr/>
              <a:t>18/05/2025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15463122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ED127AE0-7C39-4CB9-A1B5-5A0B15243B8A}" type="datetime1">
              <a:rPr lang="fr-FR" smtClean="0"/>
              <a:pPr/>
              <a:t>18/05/2025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31899524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127AE0-7C39-4CB9-A1B5-5A0B15243B8A}" type="datetime1">
              <a:rPr lang="fr-FR" smtClean="0"/>
              <a:pPr/>
              <a:t>18/05/2025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61167108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127AE0-7C39-4CB9-A1B5-5A0B15243B8A}" type="datetime1">
              <a:rPr lang="fr-FR" smtClean="0"/>
              <a:pPr/>
              <a:t>18/05/2025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232352984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127AE0-7C39-4CB9-A1B5-5A0B15243B8A}" type="datetime1">
              <a:rPr lang="fr-FR" smtClean="0"/>
              <a:pPr/>
              <a:t>18/05/2025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259110086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6FC0"/>
                </a:solidFill>
                <a:latin typeface="Segoe UI Light"/>
                <a:cs typeface="Segoe U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1A333DA-E38C-4E40-AF74-070A75380D5A}" type="datetime1">
              <a:rPr lang="fr-FR" smtClean="0"/>
              <a:t>18/05/2025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63045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127AE0-7C39-4CB9-A1B5-5A0B15243B8A}" type="datetime1">
              <a:rPr lang="fr-FR" smtClean="0"/>
              <a:pPr/>
              <a:t>18/05/2025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33963571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1596A7E-157F-4996-A4E6-6584E1DA64BE}" type="datetime1">
              <a:rPr lang="fr-FR" smtClean="0"/>
              <a:pPr/>
              <a:t>18/05/2025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20000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D127AE0-7C39-4CB9-A1B5-5A0B15243B8A}" type="datetime1">
              <a:rPr lang="fr-FR" smtClean="0"/>
              <a:pPr/>
              <a:t>18/05/2025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41562073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127AE0-7C39-4CB9-A1B5-5A0B15243B8A}" type="datetime1">
              <a:rPr lang="fr-FR" smtClean="0"/>
              <a:pPr/>
              <a:t>18/05/2025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345260590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10D6C01-A076-445B-AFB9-A24A148E630D}" type="datetime1">
              <a:rPr lang="fr-FR" smtClean="0"/>
              <a:pPr/>
              <a:t>18/05/2025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33678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D71F0-9F7F-4361-BF93-C959809EE1D5}" type="datetime1">
              <a:rPr lang="fr-FR" smtClean="0"/>
              <a:pPr/>
              <a:t>18/05/2025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366821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127AE0-7C39-4CB9-A1B5-5A0B15243B8A}" type="datetime1">
              <a:rPr lang="fr-FR" smtClean="0"/>
              <a:pPr/>
              <a:t>18/05/2025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22623071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97BEDF-D92E-42A5-B179-5E47F4A3460B}" type="datetime1">
              <a:rPr lang="fr-FR" smtClean="0"/>
              <a:pPr/>
              <a:t>18/05/2025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89794E-0154-4E06-ABDD-76013002A97A}" type="slidenum">
              <a:rPr lang="fr-FR" smtClean="0"/>
              <a:pPr/>
              <a:t>‹N°›</a:t>
            </a:fld>
            <a:endParaRPr lang="fr-FR"/>
          </a:p>
        </p:txBody>
      </p:sp>
    </p:spTree>
    <p:extLst>
      <p:ext uri="{BB962C8B-B14F-4D97-AF65-F5344CB8AC3E}">
        <p14:creationId xmlns:p14="http://schemas.microsoft.com/office/powerpoint/2010/main" val="36127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127AE0-7C39-4CB9-A1B5-5A0B15243B8A}" type="datetime1">
              <a:rPr lang="fr-FR" smtClean="0"/>
              <a:pPr/>
              <a:t>18/05/2025</a:t>
            </a:fld>
            <a:endParaRPr lang="fr-F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89794E-0154-4E06-ABDD-76013002A97A}" type="slidenum">
              <a:rPr lang="fr-FR" smtClean="0"/>
              <a:pPr/>
              <a:t>‹N°›</a:t>
            </a:fld>
            <a:endParaRPr lang="fr-FR"/>
          </a:p>
        </p:txBody>
      </p:sp>
    </p:spTree>
    <p:extLst>
      <p:ext uri="{BB962C8B-B14F-4D97-AF65-F5344CB8AC3E}">
        <p14:creationId xmlns:p14="http://schemas.microsoft.com/office/powerpoint/2010/main" val="2262374929"/>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13.emf"/><Relationship Id="rId12"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retice.africa" TargetMode="External"/><Relationship Id="rId2" Type="http://schemas.openxmlformats.org/officeDocument/2006/relationships/hyperlink" Target="http://www.katechnologiesgroup.com/"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B89794E-0154-4E06-ABDD-76013002A97A}" type="slidenum">
              <a:rPr lang="fr-FR" smtClean="0"/>
              <a:pPr/>
              <a:t>1</a:t>
            </a:fld>
            <a:endParaRPr lang="fr-FR"/>
          </a:p>
        </p:txBody>
      </p:sp>
      <p:pic>
        <p:nvPicPr>
          <p:cNvPr id="8" name="Image 7">
            <a:extLst>
              <a:ext uri="{FF2B5EF4-FFF2-40B4-BE49-F238E27FC236}">
                <a16:creationId xmlns:a16="http://schemas.microsoft.com/office/drawing/2014/main" id="{85815513-9F0B-497D-AEF0-EF61F95EDC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856" y="116632"/>
            <a:ext cx="1872208" cy="1932628"/>
          </a:xfrm>
          <a:prstGeom prst="rect">
            <a:avLst/>
          </a:prstGeom>
        </p:spPr>
      </p:pic>
      <p:sp>
        <p:nvSpPr>
          <p:cNvPr id="7" name="Titre 1">
            <a:extLst>
              <a:ext uri="{FF2B5EF4-FFF2-40B4-BE49-F238E27FC236}">
                <a16:creationId xmlns:a16="http://schemas.microsoft.com/office/drawing/2014/main" id="{83604BA0-5043-4AAE-9082-46746DE560D3}"/>
              </a:ext>
            </a:extLst>
          </p:cNvPr>
          <p:cNvSpPr txBox="1">
            <a:spLocks/>
          </p:cNvSpPr>
          <p:nvPr/>
        </p:nvSpPr>
        <p:spPr>
          <a:xfrm>
            <a:off x="1529070" y="4724122"/>
            <a:ext cx="8964488" cy="577087"/>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2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Infrastructure réseau sans fils: Voix – Images – Data</a:t>
            </a:r>
            <a:endParaRPr lang="fr-FR" sz="2000" dirty="0"/>
          </a:p>
        </p:txBody>
      </p:sp>
      <p:sp>
        <p:nvSpPr>
          <p:cNvPr id="3" name="Rectangle 2">
            <a:extLst>
              <a:ext uri="{FF2B5EF4-FFF2-40B4-BE49-F238E27FC236}">
                <a16:creationId xmlns:a16="http://schemas.microsoft.com/office/drawing/2014/main" id="{39ABFAD9-54C8-438F-81D1-A6A1D1CF5101}"/>
              </a:ext>
            </a:extLst>
          </p:cNvPr>
          <p:cNvSpPr/>
          <p:nvPr/>
        </p:nvSpPr>
        <p:spPr>
          <a:xfrm>
            <a:off x="1215336" y="2324947"/>
            <a:ext cx="976132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6600" b="1" dirty="0">
                <a:ln/>
                <a:solidFill>
                  <a:srgbClr val="FF0066"/>
                </a:solidFill>
                <a:latin typeface="Arial Black" pitchFamily="34" charset="0"/>
              </a:rPr>
              <a:t>RENAL-SMART 80/20</a:t>
            </a:r>
            <a:endParaRPr lang="fr-FR" sz="6600" b="1" dirty="0">
              <a:ln/>
              <a:solidFill>
                <a:srgbClr val="FF0066"/>
              </a:solidFill>
            </a:endParaRPr>
          </a:p>
        </p:txBody>
      </p:sp>
      <p:sp>
        <p:nvSpPr>
          <p:cNvPr id="4" name="ZoneTexte 3">
            <a:extLst>
              <a:ext uri="{FF2B5EF4-FFF2-40B4-BE49-F238E27FC236}">
                <a16:creationId xmlns:a16="http://schemas.microsoft.com/office/drawing/2014/main" id="{BD2E900F-6D3D-4E65-99F6-498E5D7F6D95}"/>
              </a:ext>
            </a:extLst>
          </p:cNvPr>
          <p:cNvSpPr txBox="1"/>
          <p:nvPr/>
        </p:nvSpPr>
        <p:spPr>
          <a:xfrm>
            <a:off x="5735960" y="4449226"/>
            <a:ext cx="389850" cy="369332"/>
          </a:xfrm>
          <a:prstGeom prst="rect">
            <a:avLst/>
          </a:prstGeom>
          <a:noFill/>
        </p:spPr>
        <p:txBody>
          <a:bodyPr wrap="none" rtlCol="0">
            <a:spAutoFit/>
          </a:bodyPr>
          <a:lstStyle/>
          <a:p>
            <a:r>
              <a:rPr lang="fr-FR" b="1" dirty="0">
                <a:solidFill>
                  <a:srgbClr val="FF0066"/>
                </a:solidFill>
                <a:latin typeface="Arial Black" panose="020B0A04020102020204" pitchFamily="34" charset="0"/>
              </a:rPr>
              <a:t>&amp;</a:t>
            </a:r>
          </a:p>
        </p:txBody>
      </p:sp>
      <p:sp>
        <p:nvSpPr>
          <p:cNvPr id="10" name="Rectangle 9">
            <a:extLst>
              <a:ext uri="{FF2B5EF4-FFF2-40B4-BE49-F238E27FC236}">
                <a16:creationId xmlns:a16="http://schemas.microsoft.com/office/drawing/2014/main" id="{F35F4D4B-3DAB-4F0C-BC5A-19194A5A6D6F}"/>
              </a:ext>
            </a:extLst>
          </p:cNvPr>
          <p:cNvSpPr/>
          <p:nvPr/>
        </p:nvSpPr>
        <p:spPr>
          <a:xfrm>
            <a:off x="1901038" y="3838277"/>
            <a:ext cx="8389925" cy="43088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200" b="1" dirty="0">
                <a:ln/>
                <a:solidFill>
                  <a:schemeClr val="bg1"/>
                </a:solidFill>
                <a:effectLst>
                  <a:outerShdw blurRad="50800" dist="38100" dir="8100000" algn="tr" rotWithShape="0">
                    <a:prstClr val="black">
                      <a:alpha val="40000"/>
                    </a:prstClr>
                  </a:outerShdw>
                </a:effectLst>
                <a:latin typeface="Arial Black" panose="020B0A04020102020204" pitchFamily="34" charset="0"/>
              </a:rPr>
              <a:t>Infrastructure Réseaux et </a:t>
            </a:r>
            <a:r>
              <a:rPr lang="fr-FR" sz="2200" b="1" dirty="0" err="1">
                <a:ln/>
                <a:solidFill>
                  <a:schemeClr val="bg1"/>
                </a:solidFill>
                <a:effectLst>
                  <a:outerShdw blurRad="50800" dist="38100" dir="8100000" algn="tr" rotWithShape="0">
                    <a:prstClr val="black">
                      <a:alpha val="40000"/>
                    </a:prstClr>
                  </a:outerShdw>
                </a:effectLst>
                <a:latin typeface="Arial Black" panose="020B0A04020102020204" pitchFamily="34" charset="0"/>
              </a:rPr>
              <a:t>Clouds</a:t>
            </a:r>
            <a:r>
              <a:rPr lang="fr-FR" sz="2200" b="1" dirty="0">
                <a:ln/>
                <a:solidFill>
                  <a:schemeClr val="bg1"/>
                </a:solidFill>
                <a:effectLst>
                  <a:outerShdw blurRad="50800" dist="38100" dir="8100000" algn="tr" rotWithShape="0">
                    <a:prstClr val="black">
                      <a:alpha val="40000"/>
                    </a:prstClr>
                  </a:outerShdw>
                </a:effectLst>
                <a:latin typeface="Arial Black" panose="020B0A04020102020204" pitchFamily="34" charset="0"/>
              </a:rPr>
              <a:t> Locaux Intelligents</a:t>
            </a:r>
            <a:endParaRPr lang="fr-FR" sz="2200" b="1" dirty="0">
              <a:ln/>
              <a:solidFill>
                <a:schemeClr val="bg1"/>
              </a:solidFill>
              <a:effectLst>
                <a:outerShdw blurRad="50800" dist="38100" dir="8100000" algn="tr" rotWithShape="0">
                  <a:prstClr val="black">
                    <a:alpha val="40000"/>
                  </a:prstClr>
                </a:outerShdw>
              </a:effectLst>
            </a:endParaRPr>
          </a:p>
        </p:txBody>
      </p:sp>
      <p:sp>
        <p:nvSpPr>
          <p:cNvPr id="2" name="Rectangle 1">
            <a:extLst>
              <a:ext uri="{FF2B5EF4-FFF2-40B4-BE49-F238E27FC236}">
                <a16:creationId xmlns:a16="http://schemas.microsoft.com/office/drawing/2014/main" id="{8328D5A7-51CC-46A9-876D-B38328920D18}"/>
              </a:ext>
            </a:extLst>
          </p:cNvPr>
          <p:cNvSpPr/>
          <p:nvPr/>
        </p:nvSpPr>
        <p:spPr>
          <a:xfrm>
            <a:off x="3215680" y="6214335"/>
            <a:ext cx="6182718"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b="1" dirty="0">
                <a:ln/>
                <a:solidFill>
                  <a:schemeClr val="accent3"/>
                </a:solidFill>
                <a:latin typeface="Arial Black" panose="020B0A04020102020204" pitchFamily="34" charset="0"/>
              </a:rPr>
              <a:t>Autonomie en connectivité locale sans internet</a:t>
            </a:r>
            <a:endParaRPr lang="fr-FR" b="1" dirty="0">
              <a:ln/>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00417D8-FC6D-4154-B176-3F558011673A}"/>
              </a:ext>
            </a:extLst>
          </p:cNvPr>
          <p:cNvSpPr>
            <a:spLocks noGrp="1"/>
          </p:cNvSpPr>
          <p:nvPr>
            <p:ph type="sldNum" sz="quarter" idx="12"/>
          </p:nvPr>
        </p:nvSpPr>
        <p:spPr/>
        <p:txBody>
          <a:bodyPr/>
          <a:lstStyle/>
          <a:p>
            <a:fld id="{AB89794E-0154-4E06-ABDD-76013002A97A}" type="slidenum">
              <a:rPr lang="fr-FR" smtClean="0"/>
              <a:pPr/>
              <a:t>10</a:t>
            </a:fld>
            <a:endParaRPr lang="fr-FR"/>
          </a:p>
        </p:txBody>
      </p:sp>
      <p:sp>
        <p:nvSpPr>
          <p:cNvPr id="10" name="ZoneTexte 9">
            <a:extLst>
              <a:ext uri="{FF2B5EF4-FFF2-40B4-BE49-F238E27FC236}">
                <a16:creationId xmlns:a16="http://schemas.microsoft.com/office/drawing/2014/main" id="{835EBE79-5772-4DFD-87E5-CBAE724896A7}"/>
              </a:ext>
            </a:extLst>
          </p:cNvPr>
          <p:cNvSpPr txBox="1"/>
          <p:nvPr/>
        </p:nvSpPr>
        <p:spPr>
          <a:xfrm>
            <a:off x="407368" y="260649"/>
            <a:ext cx="11665296" cy="6370975"/>
          </a:xfrm>
          <a:prstGeom prst="rect">
            <a:avLst/>
          </a:prstGeom>
          <a:noFill/>
        </p:spPr>
        <p:txBody>
          <a:bodyPr wrap="square" rtlCol="0">
            <a:spAutoFit/>
          </a:bodyPr>
          <a:lstStyle/>
          <a:p>
            <a:pPr algn="just"/>
            <a:r>
              <a:rPr lang="fr-FR" sz="2000" b="1" dirty="0">
                <a:latin typeface="Arial" panose="020B0604020202020204" pitchFamily="34" charset="0"/>
                <a:cs typeface="Arial" panose="020B0604020202020204" pitchFamily="34" charset="0"/>
              </a:rPr>
              <a:t>KA TECHNOLOGIES HOLDING </a:t>
            </a:r>
            <a:r>
              <a:rPr lang="fr-FR" sz="2000" dirty="0">
                <a:latin typeface="Arial" panose="020B0604020202020204" pitchFamily="34" charset="0"/>
                <a:cs typeface="Arial" panose="020B0604020202020204" pitchFamily="34" charset="0"/>
              </a:rPr>
              <a:t>a développé une technologie brevetée baptisée </a:t>
            </a:r>
            <a:r>
              <a:rPr lang="fr-FR" sz="2000" b="1" dirty="0">
                <a:latin typeface="Arial" panose="020B0604020202020204" pitchFamily="34" charset="0"/>
                <a:cs typeface="Arial" panose="020B0604020202020204" pitchFamily="34" charset="0"/>
              </a:rPr>
              <a:t>RENAL SMART 80/20</a:t>
            </a:r>
            <a:r>
              <a:rPr lang="fr-FR" sz="2000" dirty="0">
                <a:latin typeface="Arial" panose="020B0604020202020204" pitchFamily="34" charset="0"/>
                <a:cs typeface="Arial" panose="020B0604020202020204" pitchFamily="34" charset="0"/>
              </a:rPr>
              <a:t> capable d’assurer une connectivité </a:t>
            </a:r>
            <a:r>
              <a:rPr lang="fr-FR" sz="2000" b="1" dirty="0">
                <a:latin typeface="Arial" panose="020B0604020202020204" pitchFamily="34" charset="0"/>
                <a:cs typeface="Arial" panose="020B0604020202020204" pitchFamily="34" charset="0"/>
              </a:rPr>
              <a:t>(Voix, Images, Données) </a:t>
            </a:r>
            <a:r>
              <a:rPr lang="fr-FR" sz="2000" dirty="0">
                <a:latin typeface="Arial" panose="020B0604020202020204" pitchFamily="34" charset="0"/>
                <a:cs typeface="Arial" panose="020B0604020202020204" pitchFamily="34" charset="0"/>
              </a:rPr>
              <a:t>Ultra haut débit, large couverture et hypersécurisée partout et </a:t>
            </a:r>
            <a:r>
              <a:rPr lang="fr-FR" sz="2000" b="1" dirty="0">
                <a:latin typeface="Arial" panose="020B0604020202020204" pitchFamily="34" charset="0"/>
                <a:cs typeface="Arial" panose="020B0604020202020204" pitchFamily="34" charset="0"/>
              </a:rPr>
              <a:t>sans besoin d’Internet</a:t>
            </a:r>
            <a:r>
              <a:rPr lang="fr-FR" sz="2000" dirty="0">
                <a:latin typeface="Arial" panose="020B0604020202020204" pitchFamily="34" charset="0"/>
                <a:cs typeface="Arial" panose="020B0604020202020204" pitchFamily="34" charset="0"/>
              </a:rPr>
              <a:t>.</a:t>
            </a:r>
          </a:p>
          <a:p>
            <a:pPr algn="just"/>
            <a:r>
              <a:rPr lang="fr-FR" sz="2000" dirty="0">
                <a:latin typeface="Arial" panose="020B0604020202020204" pitchFamily="34" charset="0"/>
                <a:cs typeface="Arial" panose="020B0604020202020204" pitchFamily="34" charset="0"/>
              </a:rPr>
              <a:t>RENAL SMART 80/20 est l’évolution et l’intégration des technologies brevetées  </a:t>
            </a:r>
            <a:r>
              <a:rPr lang="fr-FR" sz="2000" b="1" dirty="0">
                <a:latin typeface="Arial" panose="020B0604020202020204" pitchFamily="34" charset="0"/>
                <a:cs typeface="Arial" panose="020B0604020202020204" pitchFamily="34" charset="0"/>
              </a:rPr>
              <a:t>P</a:t>
            </a:r>
            <a:r>
              <a:rPr lang="fr-FR" sz="2000" dirty="0">
                <a:latin typeface="Arial" panose="020B0604020202020204" pitchFamily="34" charset="0"/>
                <a:cs typeface="Arial" panose="020B0604020202020204" pitchFamily="34" charset="0"/>
              </a:rPr>
              <a:t>olyvalent </a:t>
            </a:r>
            <a:r>
              <a:rPr lang="fr-FR" sz="2000" b="1" dirty="0">
                <a:latin typeface="Arial" panose="020B0604020202020204" pitchFamily="34" charset="0"/>
                <a:cs typeface="Arial" panose="020B0604020202020204" pitchFamily="34" charset="0"/>
              </a:rPr>
              <a:t>W</a:t>
            </a:r>
            <a:r>
              <a:rPr lang="fr-FR" sz="2000" dirty="0">
                <a:latin typeface="Arial" panose="020B0604020202020204" pitchFamily="34" charset="0"/>
                <a:cs typeface="Arial" panose="020B0604020202020204" pitchFamily="34" charset="0"/>
              </a:rPr>
              <a:t>ireless </a:t>
            </a:r>
            <a:r>
              <a:rPr lang="fr-FR" sz="2000" b="1" dirty="0">
                <a:latin typeface="Arial" panose="020B0604020202020204" pitchFamily="34" charset="0"/>
                <a:cs typeface="Arial" panose="020B0604020202020204" pitchFamily="34" charset="0"/>
              </a:rPr>
              <a:t>C</a:t>
            </a:r>
            <a:r>
              <a:rPr lang="fr-FR" sz="2000" dirty="0">
                <a:latin typeface="Arial" panose="020B0604020202020204" pitchFamily="34" charset="0"/>
                <a:cs typeface="Arial" panose="020B0604020202020204" pitchFamily="34" charset="0"/>
              </a:rPr>
              <a:t>ommunication </a:t>
            </a:r>
            <a:r>
              <a:rPr lang="fr-FR" sz="2000" b="1" dirty="0">
                <a:latin typeface="Arial" panose="020B0604020202020204" pitchFamily="34" charset="0"/>
                <a:cs typeface="Arial" panose="020B0604020202020204" pitchFamily="34" charset="0"/>
              </a:rPr>
              <a:t>S</a:t>
            </a:r>
            <a:r>
              <a:rPr lang="fr-FR" sz="2000" dirty="0">
                <a:latin typeface="Arial" panose="020B0604020202020204" pitchFamily="34" charset="0"/>
                <a:cs typeface="Arial" panose="020B0604020202020204" pitchFamily="34" charset="0"/>
              </a:rPr>
              <a:t>ystem (</a:t>
            </a:r>
            <a:r>
              <a:rPr lang="fr-FR" sz="2000" b="1" dirty="0">
                <a:latin typeface="Arial" panose="020B0604020202020204" pitchFamily="34" charset="0"/>
                <a:cs typeface="Arial" panose="020B0604020202020204" pitchFamily="34" charset="0"/>
              </a:rPr>
              <a:t>PWCS</a:t>
            </a:r>
            <a:r>
              <a:rPr lang="fr-FR" sz="2000" dirty="0">
                <a:latin typeface="Arial" panose="020B0604020202020204" pitchFamily="34" charset="0"/>
                <a:cs typeface="Arial" panose="020B0604020202020204" pitchFamily="34" charset="0"/>
              </a:rPr>
              <a:t>) et </a:t>
            </a:r>
            <a:r>
              <a:rPr lang="en-US" sz="2000" b="1" dirty="0">
                <a:latin typeface="Arial" panose="020B0604020202020204" pitchFamily="34" charset="0"/>
                <a:cs typeface="Arial" panose="020B0604020202020204" pitchFamily="34" charset="0"/>
              </a:rPr>
              <a:t>Smart </a:t>
            </a:r>
            <a:r>
              <a:rPr lang="en-US" sz="2000" b="1" dirty="0" err="1">
                <a:latin typeface="Arial" panose="020B0604020202020204" pitchFamily="34" charset="0"/>
                <a:cs typeface="Arial" panose="020B0604020202020204" pitchFamily="34" charset="0"/>
              </a:rPr>
              <a:t>LoCAN</a:t>
            </a:r>
            <a:r>
              <a:rPr lang="en-US" sz="2000" b="1" dirty="0">
                <a:latin typeface="Arial" panose="020B0604020202020204" pitchFamily="34" charset="0"/>
                <a:cs typeface="Arial" panose="020B0604020202020204" pitchFamily="34" charset="0"/>
              </a:rPr>
              <a:t> 80/20.</a:t>
            </a:r>
          </a:p>
          <a:p>
            <a:endParaRPr lang="en-US" sz="2000" b="1" dirty="0">
              <a:latin typeface="Arial" panose="020B0604020202020204" pitchFamily="34" charset="0"/>
              <a:ea typeface="Calibri" panose="020F0502020204030204" pitchFamily="34" charset="0"/>
              <a:cs typeface="Arial" panose="020B0604020202020204" pitchFamily="34" charset="0"/>
            </a:endParaRPr>
          </a:p>
          <a:p>
            <a:r>
              <a:rPr lang="fr-FR" sz="2000" b="1" dirty="0">
                <a:solidFill>
                  <a:srgbClr val="FF0000"/>
                </a:solidFill>
                <a:latin typeface="Arial" panose="020B0604020202020204" pitchFamily="34" charset="0"/>
                <a:ea typeface="Calibri" panose="020F0502020204030204" pitchFamily="34" charset="0"/>
                <a:cs typeface="Arial" panose="020B0604020202020204" pitchFamily="34" charset="0"/>
              </a:rPr>
              <a:t>RENAL</a:t>
            </a:r>
            <a:r>
              <a:rPr lang="fr-FR" sz="2000" b="1" dirty="0">
                <a:latin typeface="Arial" panose="020B0604020202020204" pitchFamily="34" charset="0"/>
                <a:ea typeface="Calibri" panose="020F0502020204030204" pitchFamily="34" charset="0"/>
                <a:cs typeface="Arial" panose="020B0604020202020204" pitchFamily="34" charset="0"/>
              </a:rPr>
              <a:t>:</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b="1" dirty="0">
                <a:latin typeface="Arial" panose="020B0604020202020204" pitchFamily="34" charset="0"/>
                <a:ea typeface="Calibri" panose="020F0502020204030204" pitchFamily="34" charset="0"/>
                <a:cs typeface="Arial" panose="020B0604020202020204" pitchFamily="34" charset="0"/>
              </a:rPr>
              <a:t>R</a:t>
            </a:r>
            <a:r>
              <a:rPr lang="fr-FR" sz="2000" dirty="0">
                <a:latin typeface="Arial" panose="020B0604020202020204" pitchFamily="34" charset="0"/>
                <a:ea typeface="Calibri" panose="020F0502020204030204" pitchFamily="34" charset="0"/>
                <a:cs typeface="Arial" panose="020B0604020202020204" pitchFamily="34" charset="0"/>
              </a:rPr>
              <a:t>éseau </a:t>
            </a:r>
            <a:r>
              <a:rPr lang="fr-FR" sz="2000" b="1" dirty="0">
                <a:latin typeface="Arial" panose="020B0604020202020204" pitchFamily="34" charset="0"/>
                <a:ea typeface="Calibri" panose="020F0502020204030204" pitchFamily="34" charset="0"/>
                <a:cs typeface="Arial" panose="020B0604020202020204" pitchFamily="34" charset="0"/>
              </a:rPr>
              <a:t>E</a:t>
            </a:r>
            <a:r>
              <a:rPr lang="fr-FR" sz="2000" dirty="0">
                <a:latin typeface="Arial" panose="020B0604020202020204" pitchFamily="34" charset="0"/>
                <a:ea typeface="Calibri" panose="020F0502020204030204" pitchFamily="34" charset="0"/>
                <a:cs typeface="Arial" panose="020B0604020202020204" pitchFamily="34" charset="0"/>
              </a:rPr>
              <a:t>nergétique &amp; </a:t>
            </a:r>
            <a:r>
              <a:rPr lang="fr-FR" sz="2000" b="1" dirty="0">
                <a:latin typeface="Arial" panose="020B0604020202020204" pitchFamily="34" charset="0"/>
                <a:ea typeface="Calibri" panose="020F0502020204030204" pitchFamily="34" charset="0"/>
                <a:cs typeface="Arial" panose="020B0604020202020204" pitchFamily="34" charset="0"/>
              </a:rPr>
              <a:t>N</a:t>
            </a:r>
            <a:r>
              <a:rPr lang="fr-FR" sz="2000" dirty="0">
                <a:latin typeface="Arial" panose="020B0604020202020204" pitchFamily="34" charset="0"/>
                <a:ea typeface="Calibri" panose="020F0502020204030204" pitchFamily="34" charset="0"/>
                <a:cs typeface="Arial" panose="020B0604020202020204" pitchFamily="34" charset="0"/>
              </a:rPr>
              <a:t>umérique pour l’</a:t>
            </a:r>
            <a:r>
              <a:rPr lang="fr-FR" sz="2000" b="1" dirty="0">
                <a:latin typeface="Arial" panose="020B0604020202020204" pitchFamily="34" charset="0"/>
                <a:ea typeface="Calibri" panose="020F0502020204030204" pitchFamily="34" charset="0"/>
                <a:cs typeface="Arial" panose="020B0604020202020204" pitchFamily="34" charset="0"/>
              </a:rPr>
              <a:t>A</a:t>
            </a:r>
            <a:r>
              <a:rPr lang="fr-FR" sz="2000" dirty="0">
                <a:latin typeface="Arial" panose="020B0604020202020204" pitchFamily="34" charset="0"/>
                <a:ea typeface="Calibri" panose="020F0502020204030204" pitchFamily="34" charset="0"/>
                <a:cs typeface="Arial" panose="020B0604020202020204" pitchFamily="34" charset="0"/>
              </a:rPr>
              <a:t>utonomie </a:t>
            </a:r>
            <a:r>
              <a:rPr lang="fr-FR" sz="2000" b="1" dirty="0">
                <a:latin typeface="Arial" panose="020B0604020202020204" pitchFamily="34" charset="0"/>
                <a:ea typeface="Calibri" panose="020F0502020204030204" pitchFamily="34" charset="0"/>
                <a:cs typeface="Arial" panose="020B0604020202020204" pitchFamily="34" charset="0"/>
              </a:rPr>
              <a:t>L</a:t>
            </a:r>
            <a:r>
              <a:rPr lang="fr-FR" sz="2000" dirty="0">
                <a:latin typeface="Arial" panose="020B0604020202020204" pitchFamily="34" charset="0"/>
                <a:ea typeface="Calibri" panose="020F0502020204030204" pitchFamily="34" charset="0"/>
                <a:cs typeface="Arial" panose="020B0604020202020204" pitchFamily="34" charset="0"/>
              </a:rPr>
              <a:t>ocale</a:t>
            </a:r>
          </a:p>
          <a:p>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SMART LoCan-80/20</a:t>
            </a:r>
            <a:r>
              <a:rPr lang="en-GB" sz="2000" dirty="0">
                <a:latin typeface="Arial" panose="020B0604020202020204" pitchFamily="34" charset="0"/>
                <a:ea typeface="Calibri" panose="020F0502020204030204" pitchFamily="34" charset="0"/>
                <a:cs typeface="Arial" panose="020B0604020202020204" pitchFamily="34" charset="0"/>
              </a:rPr>
              <a:t>: Smart Local Cloud and Area Network</a:t>
            </a:r>
            <a:endParaRPr lang="fr-FR" sz="2000" dirty="0">
              <a:latin typeface="Arial" panose="020B0604020202020204" pitchFamily="34" charset="0"/>
              <a:ea typeface="Calibri" panose="020F050202020403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ea typeface="Calibri" panose="020F0502020204030204" pitchFamily="34" charset="0"/>
                <a:cs typeface="Arial" panose="020B0604020202020204" pitchFamily="34" charset="0"/>
              </a:rPr>
              <a:t>L’innovation RENAL SMART 80/20 </a:t>
            </a:r>
            <a:r>
              <a:rPr lang="fr-FR" sz="2000" b="1" dirty="0">
                <a:solidFill>
                  <a:srgbClr val="FF0000"/>
                </a:solidFill>
                <a:latin typeface="Arial" panose="020B0604020202020204" pitchFamily="34" charset="0"/>
                <a:ea typeface="Calibri" panose="020F0502020204030204" pitchFamily="34" charset="0"/>
                <a:cs typeface="Arial" panose="020B0604020202020204" pitchFamily="34" charset="0"/>
              </a:rPr>
              <a:t>est dotée d’intelligence </a:t>
            </a:r>
            <a:r>
              <a:rPr lang="fr-FR" sz="2000" dirty="0">
                <a:latin typeface="Arial" panose="020B0604020202020204" pitchFamily="34" charset="0"/>
                <a:ea typeface="Calibri" panose="020F0502020204030204" pitchFamily="34" charset="0"/>
                <a:cs typeface="Arial" panose="020B0604020202020204" pitchFamily="34" charset="0"/>
              </a:rPr>
              <a:t>qui offre le service de plus de 80% de communication sans internet et sans réseaux d’opérateurs tiers et moins de 20% de besoin en internet et opérateurs tiers. C’est le concept </a:t>
            </a:r>
            <a:r>
              <a:rPr lang="fr-FR" sz="2000" b="1" dirty="0">
                <a:latin typeface="Arial" panose="020B0604020202020204" pitchFamily="34" charset="0"/>
                <a:ea typeface="Calibri" panose="020F0502020204030204" pitchFamily="34" charset="0"/>
                <a:cs typeface="Arial" panose="020B0604020202020204" pitchFamily="34" charset="0"/>
              </a:rPr>
              <a:t>« 80/20 » </a:t>
            </a:r>
            <a:r>
              <a:rPr lang="fr-FR" sz="2000" dirty="0">
                <a:latin typeface="Arial" panose="020B0604020202020204" pitchFamily="34" charset="0"/>
                <a:ea typeface="Calibri" panose="020F0502020204030204" pitchFamily="34" charset="0"/>
                <a:cs typeface="Arial" panose="020B0604020202020204" pitchFamily="34" charset="0"/>
              </a:rPr>
              <a:t>qui permet la connectivité intégrale et accélérée partout et pour tous. Le Smart 80/20 permet à tous ses utilisateurs se trouvant dans les limites de son étendue de pouvoir communiquer (en voix, données et images) sans avoir besoin d’autres réseaux. </a:t>
            </a:r>
          </a:p>
          <a:p>
            <a:pPr algn="just"/>
            <a:endParaRPr lang="fr-FR" sz="2000" dirty="0">
              <a:latin typeface="Arial" panose="020B0604020202020204" pitchFamily="34" charset="0"/>
              <a:ea typeface="Calibri" panose="020F0502020204030204" pitchFamily="34" charset="0"/>
              <a:cs typeface="Arial" panose="020B0604020202020204" pitchFamily="34" charset="0"/>
            </a:endParaRPr>
          </a:p>
          <a:p>
            <a:pPr algn="just"/>
            <a:r>
              <a:rPr lang="fr-FR" sz="2800" b="1" dirty="0">
                <a:latin typeface="Poppins" panose="00000500000000000000" pitchFamily="2" charset="0"/>
                <a:ea typeface="Calibri" panose="020F0502020204030204" pitchFamily="34" charset="0"/>
                <a:cs typeface="Poppins" panose="00000500000000000000" pitchFamily="2" charset="0"/>
              </a:rPr>
              <a:t>Le concept « 80/20 » consiste en ce que, grâce au Smart </a:t>
            </a:r>
            <a:r>
              <a:rPr lang="fr-FR" sz="2800" b="1" dirty="0" err="1">
                <a:latin typeface="Poppins" panose="00000500000000000000" pitchFamily="2" charset="0"/>
                <a:ea typeface="Calibri" panose="020F0502020204030204" pitchFamily="34" charset="0"/>
                <a:cs typeface="Poppins" panose="00000500000000000000" pitchFamily="2" charset="0"/>
              </a:rPr>
              <a:t>LoCAN</a:t>
            </a:r>
            <a:r>
              <a:rPr lang="fr-FR" sz="2800" b="1" dirty="0">
                <a:latin typeface="Poppins" panose="00000500000000000000" pitchFamily="2" charset="0"/>
                <a:ea typeface="Calibri" panose="020F0502020204030204" pitchFamily="34" charset="0"/>
                <a:cs typeface="Poppins" panose="00000500000000000000" pitchFamily="2" charset="0"/>
              </a:rPr>
              <a:t>:</a:t>
            </a:r>
          </a:p>
          <a:p>
            <a:pPr algn="just"/>
            <a:endParaRPr lang="fr-FR" sz="2000" dirty="0">
              <a:latin typeface="Arial" panose="020B0604020202020204" pitchFamily="34" charset="0"/>
              <a:ea typeface="Calibri" panose="020F0502020204030204" pitchFamily="34" charset="0"/>
              <a:cs typeface="Arial" panose="020B0604020202020204" pitchFamily="34" charset="0"/>
            </a:endParaRPr>
          </a:p>
          <a:p>
            <a:pPr algn="just"/>
            <a:r>
              <a:rPr lang="fr-FR" sz="2000" b="1" dirty="0">
                <a:solidFill>
                  <a:srgbClr val="FF0000"/>
                </a:solidFill>
                <a:latin typeface="Poppins" panose="00000500000000000000" pitchFamily="2" charset="0"/>
                <a:ea typeface="Calibri" panose="020F0502020204030204" pitchFamily="34" charset="0"/>
                <a:cs typeface="Poppins" panose="00000500000000000000" pitchFamily="2" charset="0"/>
              </a:rPr>
              <a:t>1- les besoins en internet baissent d’au moins 80% et d’autant les coûts de connectivité </a:t>
            </a:r>
          </a:p>
          <a:p>
            <a:pPr algn="just"/>
            <a:endParaRPr lang="fr-FR" sz="2000" b="1" dirty="0">
              <a:solidFill>
                <a:srgbClr val="FF0000"/>
              </a:solidFill>
              <a:latin typeface="Poppins" panose="00000500000000000000" pitchFamily="2" charset="0"/>
              <a:ea typeface="Calibri" panose="020F0502020204030204" pitchFamily="34" charset="0"/>
              <a:cs typeface="Poppins" panose="00000500000000000000" pitchFamily="2" charset="0"/>
            </a:endParaRPr>
          </a:p>
          <a:p>
            <a:pPr algn="just"/>
            <a:r>
              <a:rPr lang="fr-FR" sz="2000" b="1" dirty="0">
                <a:solidFill>
                  <a:srgbClr val="FF0000"/>
                </a:solidFill>
                <a:latin typeface="Poppins" panose="00000500000000000000" pitchFamily="2" charset="0"/>
                <a:ea typeface="Calibri" panose="020F0502020204030204" pitchFamily="34" charset="0"/>
                <a:cs typeface="Poppins" panose="00000500000000000000" pitchFamily="2" charset="0"/>
              </a:rPr>
              <a:t>2- les besoins pour les interconnexions et l’internet se résumant à moins de 20%.</a:t>
            </a:r>
            <a:endParaRPr lang="fr-FR" sz="2000" dirty="0">
              <a:solidFill>
                <a:srgbClr val="FF0000"/>
              </a:solidFill>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318170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BC68E-366F-70AE-3915-9ED181949907}"/>
              </a:ext>
            </a:extLst>
          </p:cNvPr>
          <p:cNvSpPr>
            <a:spLocks noGrp="1"/>
          </p:cNvSpPr>
          <p:nvPr>
            <p:ph type="title"/>
          </p:nvPr>
        </p:nvSpPr>
        <p:spPr>
          <a:xfrm>
            <a:off x="3143672" y="548680"/>
            <a:ext cx="5256583" cy="691082"/>
          </a:xfrm>
        </p:spPr>
        <p:txBody>
          <a:bodyPr>
            <a:normAutofit fontScale="90000"/>
          </a:bodyPr>
          <a:lstStyle/>
          <a:p>
            <a:r>
              <a:rPr lang="fr-FR" b="1" dirty="0">
                <a:solidFill>
                  <a:srgbClr val="FF0000"/>
                </a:solidFill>
                <a:latin typeface="Arial Black" panose="020B0A04020102020204" pitchFamily="34" charset="0"/>
              </a:rPr>
              <a:t>L’INTELIGENCE 80/20</a:t>
            </a:r>
          </a:p>
        </p:txBody>
      </p:sp>
      <p:sp>
        <p:nvSpPr>
          <p:cNvPr id="3" name="Espace réservé du contenu 2">
            <a:extLst>
              <a:ext uri="{FF2B5EF4-FFF2-40B4-BE49-F238E27FC236}">
                <a16:creationId xmlns:a16="http://schemas.microsoft.com/office/drawing/2014/main" id="{860DB0C8-CA38-853D-EC8D-274E3112DBC7}"/>
              </a:ext>
            </a:extLst>
          </p:cNvPr>
          <p:cNvSpPr>
            <a:spLocks noGrp="1"/>
          </p:cNvSpPr>
          <p:nvPr>
            <p:ph idx="1"/>
          </p:nvPr>
        </p:nvSpPr>
        <p:spPr>
          <a:xfrm>
            <a:off x="335360" y="1772816"/>
            <a:ext cx="11737304" cy="4032448"/>
          </a:xfrm>
        </p:spPr>
        <p:txBody>
          <a:bodyPr>
            <a:normAutofit fontScale="47500" lnSpcReduction="20000"/>
          </a:bodyPr>
          <a:lstStyle/>
          <a:p>
            <a:pPr marL="0" indent="0" algn="just">
              <a:buNone/>
            </a:pPr>
            <a:r>
              <a:rPr lang="fr-FR" sz="3300" b="1" dirty="0">
                <a:solidFill>
                  <a:schemeClr val="tx2"/>
                </a:solidFill>
                <a:latin typeface="Poppins" panose="00000500000000000000" pitchFamily="2" charset="0"/>
                <a:ea typeface="Century Gothic" panose="020B0502020202020204" pitchFamily="34" charset="0"/>
                <a:cs typeface="Poppins" panose="00000500000000000000" pitchFamily="2" charset="0"/>
              </a:rPr>
              <a:t>L’intelligence 80/20 est l’innovation RENAL qui assure la ‘’</a:t>
            </a:r>
            <a:r>
              <a:rPr lang="fr-FR" sz="3300" b="1" dirty="0">
                <a:solidFill>
                  <a:srgbClr val="FF0000"/>
                </a:solidFill>
                <a:latin typeface="Poppins" panose="00000500000000000000" pitchFamily="2" charset="0"/>
                <a:ea typeface="Century Gothic" panose="020B0502020202020204" pitchFamily="34" charset="0"/>
                <a:cs typeface="Poppins" panose="00000500000000000000" pitchFamily="2" charset="0"/>
              </a:rPr>
              <a:t>discrimination</a:t>
            </a:r>
            <a:r>
              <a:rPr lang="fr-FR" sz="3300" b="1" dirty="0">
                <a:solidFill>
                  <a:schemeClr val="tx2"/>
                </a:solidFill>
                <a:latin typeface="Poppins" panose="00000500000000000000" pitchFamily="2" charset="0"/>
                <a:ea typeface="Century Gothic" panose="020B0502020202020204" pitchFamily="34" charset="0"/>
                <a:cs typeface="Poppins" panose="00000500000000000000" pitchFamily="2" charset="0"/>
              </a:rPr>
              <a:t>’’ des requêtes  de communications. Cette discrimination permet au réseau de distinguer les communications locales de celles qui sont destinées à l’extérieur (hors du réseau ou hors du pays). L’avantage immédiat est que le réseau  offre une économie importante en bande passante</a:t>
            </a:r>
            <a:r>
              <a:rPr lang="fr-FR" sz="3300" b="1" dirty="0">
                <a:solidFill>
                  <a:schemeClr val="tx2"/>
                </a:solidFill>
                <a:effectLst/>
                <a:latin typeface="Poppins" panose="00000500000000000000" pitchFamily="2" charset="0"/>
                <a:ea typeface="Century Gothic" panose="020B0502020202020204" pitchFamily="34" charset="0"/>
                <a:cs typeface="Poppins" panose="00000500000000000000" pitchFamily="2" charset="0"/>
              </a:rPr>
              <a:t>.</a:t>
            </a:r>
          </a:p>
          <a:p>
            <a:pPr marL="0" indent="0" algn="just">
              <a:buNone/>
            </a:pPr>
            <a:endParaRPr lang="fr-FR" sz="3300" dirty="0">
              <a:solidFill>
                <a:schemeClr val="tx2"/>
              </a:solidFill>
              <a:effectLst/>
              <a:latin typeface="Poppins" panose="00000500000000000000" pitchFamily="2" charset="0"/>
              <a:ea typeface="Century Gothic" panose="020B0502020202020204" pitchFamily="34" charset="0"/>
              <a:cs typeface="Poppins" panose="00000500000000000000" pitchFamily="2" charset="0"/>
            </a:endParaRPr>
          </a:p>
          <a:p>
            <a:pPr algn="just"/>
            <a:r>
              <a:rPr lang="fr-FR" sz="3300" b="1" dirty="0">
                <a:solidFill>
                  <a:srgbClr val="FF0066"/>
                </a:solidFill>
                <a:effectLst/>
                <a:latin typeface="Poppins" panose="00000500000000000000" pitchFamily="2" charset="0"/>
                <a:ea typeface="Times New Roman" panose="02020603050405020304" pitchFamily="18" charset="0"/>
                <a:cs typeface="Poppins" panose="00000500000000000000" pitchFamily="2" charset="0"/>
              </a:rPr>
              <a:t>Toute connexion hors (20%) du réseau RENAL dépend des opérateurs tiers et l’utilisateur doit payer ce l’opérateur lui demande.</a:t>
            </a:r>
          </a:p>
          <a:p>
            <a:pPr algn="just"/>
            <a:endParaRPr lang="fr-FR" sz="3300" b="1" dirty="0">
              <a:solidFill>
                <a:srgbClr val="FF0066"/>
              </a:solidFill>
              <a:effectLst/>
              <a:latin typeface="Poppins" panose="00000500000000000000" pitchFamily="2" charset="0"/>
              <a:ea typeface="Times New Roman" panose="02020603050405020304" pitchFamily="18" charset="0"/>
              <a:cs typeface="Poppins" panose="00000500000000000000" pitchFamily="2" charset="0"/>
            </a:endParaRPr>
          </a:p>
          <a:p>
            <a:pPr algn="just"/>
            <a:r>
              <a:rPr lang="fr-FR" sz="3300" b="1" dirty="0">
                <a:solidFill>
                  <a:srgbClr val="FF0066"/>
                </a:solidFill>
                <a:effectLst/>
                <a:latin typeface="Poppins" panose="00000500000000000000" pitchFamily="2" charset="0"/>
                <a:ea typeface="Times New Roman" panose="02020603050405020304" pitchFamily="18" charset="0"/>
                <a:cs typeface="Poppins" panose="00000500000000000000" pitchFamily="2" charset="0"/>
              </a:rPr>
              <a:t>Toute connexion avec des besoins au niveau RENAL (80%) dépend uniquement du propriétaire du réseau RENAL.</a:t>
            </a:r>
          </a:p>
          <a:p>
            <a:pPr algn="just"/>
            <a:endParaRPr lang="fr-FR" sz="3300" b="1" dirty="0">
              <a:solidFill>
                <a:srgbClr val="FF0066"/>
              </a:solidFill>
              <a:effectLst/>
              <a:latin typeface="Poppins" panose="00000500000000000000" pitchFamily="2" charset="0"/>
              <a:ea typeface="Times New Roman" panose="02020603050405020304" pitchFamily="18" charset="0"/>
              <a:cs typeface="Poppins" panose="00000500000000000000" pitchFamily="2" charset="0"/>
            </a:endParaRPr>
          </a:p>
          <a:p>
            <a:pPr algn="just"/>
            <a:r>
              <a:rPr lang="fr-FR" sz="3300" b="1" dirty="0">
                <a:solidFill>
                  <a:srgbClr val="FF0066"/>
                </a:solidFill>
                <a:effectLst/>
                <a:latin typeface="Poppins" panose="00000500000000000000" pitchFamily="2" charset="0"/>
                <a:ea typeface="Times New Roman" panose="02020603050405020304" pitchFamily="18" charset="0"/>
                <a:cs typeface="Poppins" panose="00000500000000000000" pitchFamily="2" charset="0"/>
              </a:rPr>
              <a:t>L’économie vient du fait qu’avec le RENAL, l’intelligence 80/20 dans le réseau RENAL, permet de ne plus envoyer les 80% de connexions (communications locales) sur les 20% (interconnexion et </a:t>
            </a:r>
            <a:r>
              <a:rPr lang="fr-FR" sz="3300" b="1" dirty="0">
                <a:solidFill>
                  <a:srgbClr val="FF0066"/>
                </a:solidFill>
                <a:latin typeface="Poppins" panose="00000500000000000000" pitchFamily="2" charset="0"/>
                <a:ea typeface="Times New Roman" panose="02020603050405020304" pitchFamily="18" charset="0"/>
                <a:cs typeface="Poppins" panose="00000500000000000000" pitchFamily="2" charset="0"/>
              </a:rPr>
              <a:t>réseau </a:t>
            </a:r>
            <a:r>
              <a:rPr lang="fr-FR" sz="3300" b="1" dirty="0">
                <a:solidFill>
                  <a:srgbClr val="FF0066"/>
                </a:solidFill>
                <a:effectLst/>
                <a:latin typeface="Poppins" panose="00000500000000000000" pitchFamily="2" charset="0"/>
                <a:ea typeface="Times New Roman" panose="02020603050405020304" pitchFamily="18" charset="0"/>
                <a:cs typeface="Poppins" panose="00000500000000000000" pitchFamily="2" charset="0"/>
              </a:rPr>
              <a:t>internet)</a:t>
            </a:r>
            <a:endParaRPr lang="fr-FR" sz="2800" b="1" dirty="0">
              <a:solidFill>
                <a:srgbClr val="FF0066"/>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018DC310-0091-FE1C-3470-567F97FD9CA8}"/>
              </a:ext>
            </a:extLst>
          </p:cNvPr>
          <p:cNvSpPr>
            <a:spLocks noGrp="1"/>
          </p:cNvSpPr>
          <p:nvPr>
            <p:ph type="sldNum" sz="quarter" idx="12"/>
          </p:nvPr>
        </p:nvSpPr>
        <p:spPr/>
        <p:txBody>
          <a:bodyPr/>
          <a:lstStyle/>
          <a:p>
            <a:fld id="{AB89794E-0154-4E06-ABDD-76013002A97A}" type="slidenum">
              <a:rPr lang="fr-FR" smtClean="0"/>
              <a:pPr/>
              <a:t>11</a:t>
            </a:fld>
            <a:endParaRPr lang="fr-FR"/>
          </a:p>
        </p:txBody>
      </p:sp>
    </p:spTree>
    <p:extLst>
      <p:ext uri="{BB962C8B-B14F-4D97-AF65-F5344CB8AC3E}">
        <p14:creationId xmlns:p14="http://schemas.microsoft.com/office/powerpoint/2010/main" val="286080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B449DE1-8725-DC1B-BD40-7479FCF79670}"/>
              </a:ext>
            </a:extLst>
          </p:cNvPr>
          <p:cNvSpPr>
            <a:spLocks noGrp="1"/>
          </p:cNvSpPr>
          <p:nvPr>
            <p:ph type="sldNum" sz="quarter" idx="12"/>
          </p:nvPr>
        </p:nvSpPr>
        <p:spPr/>
        <p:txBody>
          <a:bodyPr/>
          <a:lstStyle/>
          <a:p>
            <a:fld id="{AB89794E-0154-4E06-ABDD-76013002A97A}" type="slidenum">
              <a:rPr lang="fr-FR" smtClean="0"/>
              <a:pPr/>
              <a:t>12</a:t>
            </a:fld>
            <a:endParaRPr lang="fr-FR"/>
          </a:p>
        </p:txBody>
      </p:sp>
      <p:sp>
        <p:nvSpPr>
          <p:cNvPr id="7" name="ZoneTexte 6">
            <a:extLst>
              <a:ext uri="{FF2B5EF4-FFF2-40B4-BE49-F238E27FC236}">
                <a16:creationId xmlns:a16="http://schemas.microsoft.com/office/drawing/2014/main" id="{0032CCC0-5CF8-7D76-223F-0E80031F8C5F}"/>
              </a:ext>
            </a:extLst>
          </p:cNvPr>
          <p:cNvSpPr txBox="1"/>
          <p:nvPr/>
        </p:nvSpPr>
        <p:spPr>
          <a:xfrm>
            <a:off x="407368" y="692697"/>
            <a:ext cx="11449271" cy="6186309"/>
          </a:xfrm>
          <a:prstGeom prst="rect">
            <a:avLst/>
          </a:prstGeom>
          <a:noFill/>
        </p:spPr>
        <p:txBody>
          <a:bodyPr wrap="square" rtlCol="0">
            <a:spAutoFit/>
          </a:bodyPr>
          <a:lstStyle/>
          <a:p>
            <a:pPr algn="just"/>
            <a:r>
              <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rPr>
              <a:t>L’infrastructure permet de couvrir un périmètre relativement étendu </a:t>
            </a:r>
            <a:r>
              <a:rPr lang="fr-FR" sz="2000" b="1" dirty="0">
                <a:solidFill>
                  <a:schemeClr val="tx2"/>
                </a:solidFill>
                <a:latin typeface="Poppins" panose="00000500000000000000" pitchFamily="2" charset="0"/>
                <a:ea typeface="Century Gothic" panose="020B0502020202020204" pitchFamily="34" charset="0"/>
                <a:cs typeface="Poppins" panose="00000500000000000000" pitchFamily="2" charset="0"/>
              </a:rPr>
              <a:t>(5 à 40km de rayon -360°) </a:t>
            </a:r>
            <a:r>
              <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rPr>
              <a:t>qui dépendra de l’environnement (obstacles notamment). </a:t>
            </a:r>
          </a:p>
          <a:p>
            <a:pPr algn="just"/>
            <a:r>
              <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rPr>
              <a:t>L’étude permettra d’apporter les précisions. Le modèle d’architecture retenu est présenté à la figure ci-dessus. Ce modèle signifie  que l’équipement radio rayonnera sur le périmètre à couvrir. Dans ce périmètre, il sera mis en place des spots LTE/WIFI ou DECT (bulles). </a:t>
            </a:r>
          </a:p>
          <a:p>
            <a:pPr algn="just"/>
            <a:endPar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endParaRPr>
          </a:p>
          <a:p>
            <a:pPr algn="just"/>
            <a:endPar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endParaRPr>
          </a:p>
          <a:p>
            <a:pPr algn="just"/>
            <a:endPar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endParaRPr>
          </a:p>
          <a:p>
            <a:pPr algn="ctr"/>
            <a:r>
              <a:rPr lang="fr-FR" sz="2800" b="1" dirty="0">
                <a:solidFill>
                  <a:srgbClr val="FF0000"/>
                </a:solidFill>
                <a:latin typeface="Poppins" panose="00000500000000000000" pitchFamily="2" charset="0"/>
                <a:ea typeface="Century Gothic" panose="020B0502020202020204" pitchFamily="34" charset="0"/>
                <a:cs typeface="Poppins" panose="00000500000000000000" pitchFamily="2" charset="0"/>
              </a:rPr>
              <a:t>La solution RENAL donne la priorité à des stations de base autonomes grâce au 80/20</a:t>
            </a:r>
            <a:r>
              <a:rPr lang="fr-FR" sz="2800" dirty="0">
                <a:solidFill>
                  <a:srgbClr val="FF0000"/>
                </a:solidFill>
                <a:latin typeface="Poppins" panose="00000500000000000000" pitchFamily="2" charset="0"/>
                <a:ea typeface="Century Gothic" panose="020B0502020202020204" pitchFamily="34" charset="0"/>
                <a:cs typeface="Poppins" panose="00000500000000000000" pitchFamily="2" charset="0"/>
              </a:rPr>
              <a:t>. </a:t>
            </a:r>
          </a:p>
          <a:p>
            <a:pPr algn="just"/>
            <a:endPar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endParaRPr>
          </a:p>
          <a:p>
            <a:pPr algn="just"/>
            <a:endPar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endParaRPr>
          </a:p>
          <a:p>
            <a:pPr algn="just"/>
            <a:r>
              <a:rPr lang="fr-FR" sz="2000" dirty="0">
                <a:solidFill>
                  <a:schemeClr val="tx2"/>
                </a:solidFill>
                <a:latin typeface="Poppins" panose="00000500000000000000" pitchFamily="2" charset="0"/>
                <a:ea typeface="Century Gothic" panose="020B0502020202020204" pitchFamily="34" charset="0"/>
                <a:cs typeface="Poppins" panose="00000500000000000000" pitchFamily="2" charset="0"/>
              </a:rPr>
              <a:t>L’accès au réseau se fera par wifi avec des terminaux standard. Toutefois, il peut être décidé d’autres modes d’accès (LTE direct par exemple). Il est prévu qu’à partir d’une station de base, il soit déployé des spots LTE-Wifi -DECT(bulles). La suite sera la densification au cours de laquelle on multipliera les stations de base et les spots selon les besoins. Interconnexion avec les Opérateurs télécom, Fibre optique, GSM, Internet, Satellite, Etc….</a:t>
            </a:r>
            <a:endParaRPr lang="fr-FR" sz="17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470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AB4B-A8B3-B270-F90F-4BB2AEF3DBAC}"/>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D3BAE26-D22B-3AA7-49E6-0DC94EAA973D}"/>
              </a:ext>
            </a:extLst>
          </p:cNvPr>
          <p:cNvSpPr txBox="1"/>
          <p:nvPr/>
        </p:nvSpPr>
        <p:spPr>
          <a:xfrm>
            <a:off x="11008614" y="533145"/>
            <a:ext cx="28448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Calibri"/>
                <a:cs typeface="Calibri"/>
              </a:rPr>
              <a:t>13</a:t>
            </a:r>
            <a:endParaRPr sz="2000">
              <a:latin typeface="Calibri"/>
              <a:cs typeface="Calibri"/>
            </a:endParaRPr>
          </a:p>
        </p:txBody>
      </p:sp>
      <p:sp>
        <p:nvSpPr>
          <p:cNvPr id="4" name="object 4">
            <a:extLst>
              <a:ext uri="{FF2B5EF4-FFF2-40B4-BE49-F238E27FC236}">
                <a16:creationId xmlns:a16="http://schemas.microsoft.com/office/drawing/2014/main" id="{5951F1B1-FB72-A028-E5CA-E6774120448E}"/>
              </a:ext>
            </a:extLst>
          </p:cNvPr>
          <p:cNvSpPr txBox="1">
            <a:spLocks noGrp="1"/>
          </p:cNvSpPr>
          <p:nvPr>
            <p:ph type="title"/>
          </p:nvPr>
        </p:nvSpPr>
        <p:spPr>
          <a:xfrm>
            <a:off x="451412" y="500143"/>
            <a:ext cx="11470511" cy="504625"/>
          </a:xfrm>
          <a:prstGeom prst="rect">
            <a:avLst/>
          </a:prstGeom>
        </p:spPr>
        <p:txBody>
          <a:bodyPr vert="horz" wrap="square" lIns="0" tIns="12065" rIns="0" bIns="0" rtlCol="0">
            <a:spAutoFit/>
          </a:bodyPr>
          <a:lstStyle/>
          <a:p>
            <a:pPr marL="871855" marR="5080" indent="-859790">
              <a:lnSpc>
                <a:spcPct val="100000"/>
              </a:lnSpc>
              <a:spcBef>
                <a:spcPts val="95"/>
              </a:spcBef>
            </a:pPr>
            <a:r>
              <a:rPr lang="fr-FR" sz="3200" b="1" spc="-1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AVANTAGES </a:t>
            </a:r>
            <a:r>
              <a:rPr sz="3200" b="1" spc="-1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CONCURREN</a:t>
            </a:r>
            <a:r>
              <a:rPr lang="fr-FR" sz="3200" b="1" spc="-1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TIELS DE</a:t>
            </a:r>
            <a:r>
              <a:rPr sz="3200" b="1" spc="-1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 </a:t>
            </a:r>
            <a:r>
              <a:rPr sz="3200" b="1" spc="-75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 </a:t>
            </a:r>
            <a:r>
              <a:rPr sz="3200" b="1" spc="6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LA</a:t>
            </a:r>
            <a:r>
              <a:rPr sz="3200" b="1" spc="-15"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 TECHNOLOGIE</a:t>
            </a:r>
            <a:r>
              <a:rPr lang="fr-FR" sz="3200" b="1" spc="-15"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fr-FR" sz="3200" b="1"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RENAL (1)</a:t>
            </a:r>
            <a:endParaRPr sz="3200" b="1" spc="-15"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object 5">
            <a:extLst>
              <a:ext uri="{FF2B5EF4-FFF2-40B4-BE49-F238E27FC236}">
                <a16:creationId xmlns:a16="http://schemas.microsoft.com/office/drawing/2014/main" id="{F19F2575-AC4B-5563-7F70-862D28F14103}"/>
              </a:ext>
            </a:extLst>
          </p:cNvPr>
          <p:cNvSpPr/>
          <p:nvPr/>
        </p:nvSpPr>
        <p:spPr>
          <a:xfrm>
            <a:off x="18288" y="3329940"/>
            <a:ext cx="1903730" cy="1201420"/>
          </a:xfrm>
          <a:custGeom>
            <a:avLst/>
            <a:gdLst/>
            <a:ahLst/>
            <a:cxnLst/>
            <a:rect l="l" t="t" r="r" b="b"/>
            <a:pathLst>
              <a:path w="1903730" h="1201420">
                <a:moveTo>
                  <a:pt x="1903476" y="0"/>
                </a:moveTo>
                <a:lnTo>
                  <a:pt x="0" y="0"/>
                </a:lnTo>
                <a:lnTo>
                  <a:pt x="0" y="1200912"/>
                </a:lnTo>
                <a:lnTo>
                  <a:pt x="1903476" y="1200912"/>
                </a:lnTo>
                <a:lnTo>
                  <a:pt x="1903476" y="0"/>
                </a:lnTo>
                <a:close/>
              </a:path>
            </a:pathLst>
          </a:custGeom>
          <a:solidFill>
            <a:srgbClr val="F8CAAC"/>
          </a:solidFill>
        </p:spPr>
        <p:txBody>
          <a:bodyPr wrap="square" lIns="0" tIns="0" rIns="0" bIns="0" rtlCol="0"/>
          <a:lstStyle/>
          <a:p>
            <a:endParaRPr/>
          </a:p>
        </p:txBody>
      </p:sp>
      <p:sp>
        <p:nvSpPr>
          <p:cNvPr id="6" name="object 6">
            <a:extLst>
              <a:ext uri="{FF2B5EF4-FFF2-40B4-BE49-F238E27FC236}">
                <a16:creationId xmlns:a16="http://schemas.microsoft.com/office/drawing/2014/main" id="{23A79469-5697-345F-1DA0-3D598A181EF8}"/>
              </a:ext>
            </a:extLst>
          </p:cNvPr>
          <p:cNvSpPr txBox="1"/>
          <p:nvPr/>
        </p:nvSpPr>
        <p:spPr>
          <a:xfrm>
            <a:off x="97332" y="3358388"/>
            <a:ext cx="1503045" cy="112268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Segoe UI Semibold"/>
                <a:cs typeface="Segoe UI Semibold"/>
              </a:rPr>
              <a:t>Le</a:t>
            </a:r>
            <a:r>
              <a:rPr sz="1800" spc="-30" dirty="0">
                <a:solidFill>
                  <a:srgbClr val="FF0000"/>
                </a:solidFill>
                <a:latin typeface="Segoe UI Semibold"/>
                <a:cs typeface="Segoe UI Semibold"/>
              </a:rPr>
              <a:t> </a:t>
            </a:r>
            <a:r>
              <a:rPr sz="1800" spc="-5" dirty="0">
                <a:solidFill>
                  <a:srgbClr val="FF0000"/>
                </a:solidFill>
                <a:latin typeface="Segoe UI Semibold"/>
                <a:cs typeface="Segoe UI Semibold"/>
              </a:rPr>
              <a:t>postulat</a:t>
            </a:r>
            <a:endParaRPr sz="1800" dirty="0">
              <a:latin typeface="Segoe UI Semibold"/>
              <a:cs typeface="Segoe UI Semibold"/>
            </a:endParaRPr>
          </a:p>
          <a:p>
            <a:pPr marL="12700" marR="5080">
              <a:lnSpc>
                <a:spcPct val="100000"/>
              </a:lnSpc>
            </a:pPr>
            <a:r>
              <a:rPr sz="1800" spc="-5" dirty="0">
                <a:solidFill>
                  <a:srgbClr val="FF0000"/>
                </a:solidFill>
                <a:latin typeface="Segoe UI Semibold"/>
                <a:cs typeface="Segoe UI Semibold"/>
              </a:rPr>
              <a:t>«réseau </a:t>
            </a:r>
            <a:r>
              <a:rPr sz="1800" dirty="0">
                <a:solidFill>
                  <a:srgbClr val="FF0000"/>
                </a:solidFill>
                <a:latin typeface="Segoe UI Semibold"/>
                <a:cs typeface="Segoe UI Semibold"/>
              </a:rPr>
              <a:t> </a:t>
            </a:r>
            <a:r>
              <a:rPr sz="1800" spc="-5" dirty="0">
                <a:solidFill>
                  <a:srgbClr val="FF0000"/>
                </a:solidFill>
                <a:latin typeface="Segoe UI Semibold"/>
                <a:cs typeface="Segoe UI Semibold"/>
              </a:rPr>
              <a:t>numérique»</a:t>
            </a:r>
            <a:r>
              <a:rPr sz="1800" spc="-45" dirty="0">
                <a:solidFill>
                  <a:srgbClr val="FF0000"/>
                </a:solidFill>
                <a:latin typeface="Segoe UI Semibold"/>
                <a:cs typeface="Segoe UI Semibold"/>
              </a:rPr>
              <a:t> </a:t>
            </a:r>
            <a:r>
              <a:rPr sz="1800" dirty="0">
                <a:solidFill>
                  <a:srgbClr val="FF0000"/>
                </a:solidFill>
                <a:latin typeface="Segoe UI Semibold"/>
                <a:cs typeface="Segoe UI Semibold"/>
              </a:rPr>
              <a:t>= </a:t>
            </a:r>
            <a:r>
              <a:rPr sz="1800" spc="-480" dirty="0">
                <a:solidFill>
                  <a:srgbClr val="FF0000"/>
                </a:solidFill>
                <a:latin typeface="Segoe UI Semibold"/>
                <a:cs typeface="Segoe UI Semibold"/>
              </a:rPr>
              <a:t> </a:t>
            </a:r>
            <a:r>
              <a:rPr sz="1800" spc="-5" dirty="0">
                <a:solidFill>
                  <a:srgbClr val="FF0000"/>
                </a:solidFill>
                <a:latin typeface="Segoe UI Semibold"/>
                <a:cs typeface="Segoe UI Semibold"/>
              </a:rPr>
              <a:t>Internet</a:t>
            </a:r>
            <a:endParaRPr sz="1800" dirty="0">
              <a:latin typeface="Segoe UI Semibold"/>
              <a:cs typeface="Segoe UI Semibold"/>
            </a:endParaRPr>
          </a:p>
        </p:txBody>
      </p:sp>
      <p:sp>
        <p:nvSpPr>
          <p:cNvPr id="7" name="object 7">
            <a:extLst>
              <a:ext uri="{FF2B5EF4-FFF2-40B4-BE49-F238E27FC236}">
                <a16:creationId xmlns:a16="http://schemas.microsoft.com/office/drawing/2014/main" id="{1D84CDA0-F4E6-A490-22F5-A0FBF8136980}"/>
              </a:ext>
            </a:extLst>
          </p:cNvPr>
          <p:cNvSpPr/>
          <p:nvPr/>
        </p:nvSpPr>
        <p:spPr>
          <a:xfrm>
            <a:off x="1987295" y="2545079"/>
            <a:ext cx="4330065" cy="2554605"/>
          </a:xfrm>
          <a:custGeom>
            <a:avLst/>
            <a:gdLst/>
            <a:ahLst/>
            <a:cxnLst/>
            <a:rect l="l" t="t" r="r" b="b"/>
            <a:pathLst>
              <a:path w="4330065" h="2554604">
                <a:moveTo>
                  <a:pt x="4329683" y="0"/>
                </a:moveTo>
                <a:lnTo>
                  <a:pt x="0" y="0"/>
                </a:lnTo>
                <a:lnTo>
                  <a:pt x="0" y="2554224"/>
                </a:lnTo>
                <a:lnTo>
                  <a:pt x="4329683" y="2554224"/>
                </a:lnTo>
                <a:lnTo>
                  <a:pt x="4329683" y="0"/>
                </a:lnTo>
                <a:close/>
              </a:path>
            </a:pathLst>
          </a:custGeom>
          <a:solidFill>
            <a:srgbClr val="FFE699"/>
          </a:solidFill>
        </p:spPr>
        <p:txBody>
          <a:bodyPr wrap="square" lIns="0" tIns="0" rIns="0" bIns="0" rtlCol="0"/>
          <a:lstStyle/>
          <a:p>
            <a:endParaRPr/>
          </a:p>
        </p:txBody>
      </p:sp>
      <p:sp>
        <p:nvSpPr>
          <p:cNvPr id="8" name="object 8">
            <a:extLst>
              <a:ext uri="{FF2B5EF4-FFF2-40B4-BE49-F238E27FC236}">
                <a16:creationId xmlns:a16="http://schemas.microsoft.com/office/drawing/2014/main" id="{2270EC38-2E62-B53B-73B9-E388776CE2D3}"/>
              </a:ext>
            </a:extLst>
          </p:cNvPr>
          <p:cNvSpPr txBox="1"/>
          <p:nvPr/>
        </p:nvSpPr>
        <p:spPr>
          <a:xfrm>
            <a:off x="2066289" y="2573781"/>
            <a:ext cx="4173854" cy="2464435"/>
          </a:xfrm>
          <a:prstGeom prst="rect">
            <a:avLst/>
          </a:prstGeom>
        </p:spPr>
        <p:txBody>
          <a:bodyPr vert="horz" wrap="square" lIns="0" tIns="12065" rIns="0" bIns="0" rtlCol="0">
            <a:spAutoFit/>
          </a:bodyPr>
          <a:lstStyle/>
          <a:p>
            <a:pPr marL="12700" algn="just">
              <a:lnSpc>
                <a:spcPct val="100000"/>
              </a:lnSpc>
              <a:spcBef>
                <a:spcPts val="95"/>
              </a:spcBef>
            </a:pPr>
            <a:r>
              <a:rPr sz="1600" spc="-25" dirty="0">
                <a:solidFill>
                  <a:schemeClr val="bg1"/>
                </a:solidFill>
                <a:latin typeface="Segoe UI Semibold"/>
                <a:cs typeface="Segoe UI Semibold"/>
              </a:rPr>
              <a:t>L’avènement</a:t>
            </a:r>
            <a:r>
              <a:rPr sz="1600" spc="35" dirty="0">
                <a:solidFill>
                  <a:schemeClr val="bg1"/>
                </a:solidFill>
                <a:latin typeface="Segoe UI Semibold"/>
                <a:cs typeface="Segoe UI Semibold"/>
              </a:rPr>
              <a:t> </a:t>
            </a:r>
            <a:r>
              <a:rPr sz="1600" spc="-5" dirty="0">
                <a:solidFill>
                  <a:schemeClr val="bg1"/>
                </a:solidFill>
                <a:latin typeface="Segoe UI Semibold"/>
                <a:cs typeface="Segoe UI Semibold"/>
              </a:rPr>
              <a:t>de </a:t>
            </a:r>
            <a:r>
              <a:rPr sz="1600" spc="-10" dirty="0">
                <a:solidFill>
                  <a:schemeClr val="bg1"/>
                </a:solidFill>
                <a:latin typeface="Segoe UI Semibold"/>
                <a:cs typeface="Segoe UI Semibold"/>
              </a:rPr>
              <a:t>l’Internet</a:t>
            </a:r>
            <a:r>
              <a:rPr sz="1600" dirty="0">
                <a:solidFill>
                  <a:schemeClr val="bg1"/>
                </a:solidFill>
                <a:latin typeface="Segoe UI Semibold"/>
                <a:cs typeface="Segoe UI Semibold"/>
              </a:rPr>
              <a:t> </a:t>
            </a:r>
            <a:r>
              <a:rPr sz="1600" spc="-5" dirty="0">
                <a:solidFill>
                  <a:schemeClr val="bg1"/>
                </a:solidFill>
                <a:latin typeface="Segoe UI Semibold"/>
                <a:cs typeface="Segoe UI Semibold"/>
              </a:rPr>
              <a:t>a</a:t>
            </a:r>
            <a:r>
              <a:rPr sz="1600" dirty="0">
                <a:solidFill>
                  <a:schemeClr val="bg1"/>
                </a:solidFill>
                <a:latin typeface="Segoe UI Semibold"/>
                <a:cs typeface="Segoe UI Semibold"/>
              </a:rPr>
              <a:t> </a:t>
            </a:r>
            <a:r>
              <a:rPr sz="1600" spc="-5" dirty="0">
                <a:solidFill>
                  <a:schemeClr val="bg1"/>
                </a:solidFill>
                <a:latin typeface="Segoe UI Semibold"/>
                <a:cs typeface="Segoe UI Semibold"/>
              </a:rPr>
              <a:t>fait</a:t>
            </a:r>
            <a:r>
              <a:rPr sz="1600" dirty="0">
                <a:solidFill>
                  <a:schemeClr val="bg1"/>
                </a:solidFill>
                <a:latin typeface="Segoe UI Semibold"/>
                <a:cs typeface="Segoe UI Semibold"/>
              </a:rPr>
              <a:t> </a:t>
            </a:r>
            <a:r>
              <a:rPr sz="1600" spc="-5" dirty="0">
                <a:solidFill>
                  <a:schemeClr val="bg1"/>
                </a:solidFill>
                <a:latin typeface="Segoe UI Semibold"/>
                <a:cs typeface="Segoe UI Semibold"/>
              </a:rPr>
              <a:t>confondre:</a:t>
            </a:r>
            <a:endParaRPr sz="1600" dirty="0">
              <a:solidFill>
                <a:schemeClr val="bg1"/>
              </a:solidFill>
              <a:latin typeface="Segoe UI Semibold"/>
              <a:cs typeface="Segoe UI Semibold"/>
            </a:endParaRPr>
          </a:p>
          <a:p>
            <a:pPr marL="355600" marR="6985" indent="-343535" algn="just">
              <a:lnSpc>
                <a:spcPct val="100000"/>
              </a:lnSpc>
              <a:buFont typeface="Symbol"/>
              <a:buChar char=""/>
              <a:tabLst>
                <a:tab pos="356235" algn="l"/>
              </a:tabLst>
            </a:pPr>
            <a:r>
              <a:rPr sz="1600" spc="-10" dirty="0">
                <a:solidFill>
                  <a:schemeClr val="bg1"/>
                </a:solidFill>
                <a:latin typeface="Segoe UI Semibold"/>
                <a:cs typeface="Segoe UI Semibold"/>
              </a:rPr>
              <a:t>tout réseau </a:t>
            </a:r>
            <a:r>
              <a:rPr sz="1600" spc="-5" dirty="0">
                <a:solidFill>
                  <a:schemeClr val="bg1"/>
                </a:solidFill>
                <a:latin typeface="Segoe UI Semibold"/>
                <a:cs typeface="Segoe UI Semibold"/>
              </a:rPr>
              <a:t>numérique </a:t>
            </a:r>
            <a:r>
              <a:rPr sz="1600" spc="-10" dirty="0">
                <a:solidFill>
                  <a:schemeClr val="bg1"/>
                </a:solidFill>
                <a:latin typeface="Segoe UI Semibold"/>
                <a:cs typeface="Segoe UI Semibold"/>
              </a:rPr>
              <a:t>avec l'Internet </a:t>
            </a:r>
            <a:r>
              <a:rPr sz="1600" spc="-15" dirty="0">
                <a:solidFill>
                  <a:schemeClr val="bg1"/>
                </a:solidFill>
                <a:latin typeface="Segoe UI Semibold"/>
                <a:cs typeface="Segoe UI Semibold"/>
              </a:rPr>
              <a:t>au </a:t>
            </a:r>
            <a:r>
              <a:rPr sz="1600" spc="-10" dirty="0">
                <a:solidFill>
                  <a:schemeClr val="bg1"/>
                </a:solidFill>
                <a:latin typeface="Segoe UI Semibold"/>
                <a:cs typeface="Segoe UI Semibold"/>
              </a:rPr>
              <a:t> </a:t>
            </a:r>
            <a:r>
              <a:rPr sz="1600" spc="-5" dirty="0">
                <a:solidFill>
                  <a:schemeClr val="bg1"/>
                </a:solidFill>
                <a:latin typeface="Segoe UI Semibold"/>
                <a:cs typeface="Segoe UI Semibold"/>
              </a:rPr>
              <a:t>point</a:t>
            </a:r>
            <a:r>
              <a:rPr sz="1600" dirty="0">
                <a:solidFill>
                  <a:schemeClr val="bg1"/>
                </a:solidFill>
                <a:latin typeface="Segoe UI Semibold"/>
                <a:cs typeface="Segoe UI Semibold"/>
              </a:rPr>
              <a:t> </a:t>
            </a:r>
            <a:r>
              <a:rPr sz="1600" spc="-5" dirty="0">
                <a:solidFill>
                  <a:schemeClr val="bg1"/>
                </a:solidFill>
                <a:latin typeface="Segoe UI Semibold"/>
                <a:cs typeface="Segoe UI Semibold"/>
              </a:rPr>
              <a:t>de</a:t>
            </a:r>
            <a:r>
              <a:rPr sz="1600" dirty="0">
                <a:solidFill>
                  <a:schemeClr val="bg1"/>
                </a:solidFill>
                <a:latin typeface="Segoe UI Semibold"/>
                <a:cs typeface="Segoe UI Semibold"/>
              </a:rPr>
              <a:t> </a:t>
            </a:r>
            <a:r>
              <a:rPr sz="1600" spc="-10" dirty="0">
                <a:solidFill>
                  <a:schemeClr val="bg1"/>
                </a:solidFill>
                <a:latin typeface="Segoe UI Semibold"/>
                <a:cs typeface="Segoe UI Semibold"/>
              </a:rPr>
              <a:t>considérer</a:t>
            </a:r>
            <a:r>
              <a:rPr sz="1600" spc="-5" dirty="0">
                <a:solidFill>
                  <a:schemeClr val="bg1"/>
                </a:solidFill>
                <a:latin typeface="Segoe UI Semibold"/>
                <a:cs typeface="Segoe UI Semibold"/>
              </a:rPr>
              <a:t> qu’il</a:t>
            </a:r>
            <a:r>
              <a:rPr sz="1600" dirty="0">
                <a:solidFill>
                  <a:schemeClr val="bg1"/>
                </a:solidFill>
                <a:latin typeface="Segoe UI Semibold"/>
                <a:cs typeface="Segoe UI Semibold"/>
              </a:rPr>
              <a:t> </a:t>
            </a:r>
            <a:r>
              <a:rPr sz="1600" spc="-5" dirty="0">
                <a:solidFill>
                  <a:schemeClr val="bg1"/>
                </a:solidFill>
                <a:latin typeface="Segoe UI Semibold"/>
                <a:cs typeface="Segoe UI Semibold"/>
              </a:rPr>
              <a:t>ne</a:t>
            </a:r>
            <a:r>
              <a:rPr sz="1600" dirty="0">
                <a:solidFill>
                  <a:schemeClr val="bg1"/>
                </a:solidFill>
                <a:latin typeface="Segoe UI Semibold"/>
                <a:cs typeface="Segoe UI Semibold"/>
              </a:rPr>
              <a:t> </a:t>
            </a:r>
            <a:r>
              <a:rPr sz="1600" spc="-5" dirty="0">
                <a:solidFill>
                  <a:schemeClr val="bg1"/>
                </a:solidFill>
                <a:latin typeface="Segoe UI Semibold"/>
                <a:cs typeface="Segoe UI Semibold"/>
              </a:rPr>
              <a:t>peut</a:t>
            </a:r>
            <a:r>
              <a:rPr sz="1600" dirty="0">
                <a:solidFill>
                  <a:schemeClr val="bg1"/>
                </a:solidFill>
                <a:latin typeface="Segoe UI Semibold"/>
                <a:cs typeface="Segoe UI Semibold"/>
              </a:rPr>
              <a:t> </a:t>
            </a:r>
            <a:r>
              <a:rPr sz="1600" spc="-15" dirty="0">
                <a:solidFill>
                  <a:schemeClr val="bg1"/>
                </a:solidFill>
                <a:latin typeface="Segoe UI Semibold"/>
                <a:cs typeface="Segoe UI Semibold"/>
              </a:rPr>
              <a:t>pas </a:t>
            </a:r>
            <a:r>
              <a:rPr sz="1600" spc="-10" dirty="0">
                <a:solidFill>
                  <a:schemeClr val="bg1"/>
                </a:solidFill>
                <a:latin typeface="Segoe UI Semibold"/>
                <a:cs typeface="Segoe UI Semibold"/>
              </a:rPr>
              <a:t> exister</a:t>
            </a:r>
            <a:r>
              <a:rPr sz="1600" spc="-5" dirty="0">
                <a:solidFill>
                  <a:schemeClr val="bg1"/>
                </a:solidFill>
                <a:latin typeface="Segoe UI Semibold"/>
                <a:cs typeface="Segoe UI Semibold"/>
              </a:rPr>
              <a:t> de</a:t>
            </a:r>
            <a:r>
              <a:rPr sz="1600" dirty="0">
                <a:solidFill>
                  <a:schemeClr val="bg1"/>
                </a:solidFill>
                <a:latin typeface="Segoe UI Semibold"/>
                <a:cs typeface="Segoe UI Semibold"/>
              </a:rPr>
              <a:t> </a:t>
            </a:r>
            <a:r>
              <a:rPr sz="1600" spc="-10" dirty="0">
                <a:solidFill>
                  <a:schemeClr val="bg1"/>
                </a:solidFill>
                <a:latin typeface="Segoe UI Semibold"/>
                <a:cs typeface="Segoe UI Semibold"/>
              </a:rPr>
              <a:t>réseaux</a:t>
            </a:r>
            <a:r>
              <a:rPr sz="1600" spc="420" dirty="0">
                <a:solidFill>
                  <a:schemeClr val="bg1"/>
                </a:solidFill>
                <a:latin typeface="Segoe UI Semibold"/>
                <a:cs typeface="Segoe UI Semibold"/>
              </a:rPr>
              <a:t> </a:t>
            </a:r>
            <a:r>
              <a:rPr sz="1600" spc="-5" dirty="0">
                <a:solidFill>
                  <a:schemeClr val="bg1"/>
                </a:solidFill>
                <a:latin typeface="Segoe UI Semibold"/>
                <a:cs typeface="Segoe UI Semibold"/>
              </a:rPr>
              <a:t>numériques </a:t>
            </a:r>
            <a:r>
              <a:rPr sz="1600" spc="-425" dirty="0">
                <a:solidFill>
                  <a:schemeClr val="bg1"/>
                </a:solidFill>
                <a:latin typeface="Segoe UI Semibold"/>
                <a:cs typeface="Segoe UI Semibold"/>
              </a:rPr>
              <a:t> </a:t>
            </a:r>
            <a:r>
              <a:rPr sz="1600" spc="-10" dirty="0">
                <a:solidFill>
                  <a:schemeClr val="bg1"/>
                </a:solidFill>
                <a:latin typeface="Segoe UI Semibold"/>
                <a:cs typeface="Segoe UI Semibold"/>
              </a:rPr>
              <a:t>autonomes</a:t>
            </a:r>
            <a:r>
              <a:rPr sz="1600" spc="10" dirty="0">
                <a:solidFill>
                  <a:schemeClr val="bg1"/>
                </a:solidFill>
                <a:latin typeface="Segoe UI Semibold"/>
                <a:cs typeface="Segoe UI Semibold"/>
              </a:rPr>
              <a:t> </a:t>
            </a:r>
            <a:r>
              <a:rPr sz="1600" spc="-10" dirty="0">
                <a:solidFill>
                  <a:schemeClr val="bg1"/>
                </a:solidFill>
                <a:latin typeface="Segoe UI Semibold"/>
                <a:cs typeface="Segoe UI Semibold"/>
              </a:rPr>
              <a:t>sans</a:t>
            </a:r>
            <a:r>
              <a:rPr sz="1600" spc="15" dirty="0">
                <a:solidFill>
                  <a:schemeClr val="bg1"/>
                </a:solidFill>
                <a:latin typeface="Segoe UI Semibold"/>
                <a:cs typeface="Segoe UI Semibold"/>
              </a:rPr>
              <a:t> </a:t>
            </a:r>
            <a:r>
              <a:rPr sz="1600" spc="-5" dirty="0">
                <a:solidFill>
                  <a:schemeClr val="bg1"/>
                </a:solidFill>
                <a:latin typeface="Segoe UI Semibold"/>
                <a:cs typeface="Segoe UI Semibold"/>
              </a:rPr>
              <a:t>internet;</a:t>
            </a:r>
            <a:endParaRPr sz="1600" dirty="0">
              <a:solidFill>
                <a:schemeClr val="bg1"/>
              </a:solidFill>
              <a:latin typeface="Segoe UI Semibold"/>
              <a:cs typeface="Segoe UI Semibold"/>
            </a:endParaRPr>
          </a:p>
          <a:p>
            <a:pPr marL="355600" marR="5080" indent="-343535" algn="just">
              <a:lnSpc>
                <a:spcPct val="100000"/>
              </a:lnSpc>
              <a:buFont typeface="Symbol"/>
              <a:buChar char=""/>
              <a:tabLst>
                <a:tab pos="356235" algn="l"/>
              </a:tabLst>
            </a:pPr>
            <a:r>
              <a:rPr sz="1600" spc="-5" dirty="0">
                <a:solidFill>
                  <a:schemeClr val="bg1"/>
                </a:solidFill>
                <a:latin typeface="Segoe UI Semibold"/>
                <a:cs typeface="Segoe UI Semibold"/>
              </a:rPr>
              <a:t>alors que </a:t>
            </a:r>
            <a:r>
              <a:rPr sz="1600" spc="-15" dirty="0">
                <a:solidFill>
                  <a:schemeClr val="bg1"/>
                </a:solidFill>
                <a:latin typeface="Segoe UI Semibold"/>
                <a:cs typeface="Segoe UI Semibold"/>
              </a:rPr>
              <a:t>par </a:t>
            </a:r>
            <a:r>
              <a:rPr sz="1600" spc="-10" dirty="0">
                <a:solidFill>
                  <a:schemeClr val="bg1"/>
                </a:solidFill>
                <a:latin typeface="Segoe UI Semibold"/>
                <a:cs typeface="Segoe UI Semibold"/>
              </a:rPr>
              <a:t>définition, </a:t>
            </a:r>
            <a:r>
              <a:rPr sz="1600" spc="-5" dirty="0">
                <a:solidFill>
                  <a:schemeClr val="bg1"/>
                </a:solidFill>
                <a:latin typeface="Segoe UI Semibold"/>
                <a:cs typeface="Segoe UI Semibold"/>
              </a:rPr>
              <a:t>l’INTERNET </a:t>
            </a:r>
            <a:r>
              <a:rPr sz="1600" spc="-10" dirty="0">
                <a:solidFill>
                  <a:schemeClr val="bg1"/>
                </a:solidFill>
                <a:latin typeface="Segoe UI Semibold"/>
                <a:cs typeface="Segoe UI Semibold"/>
              </a:rPr>
              <a:t>est </a:t>
            </a:r>
            <a:r>
              <a:rPr sz="1600" spc="-5" dirty="0">
                <a:solidFill>
                  <a:schemeClr val="bg1"/>
                </a:solidFill>
                <a:latin typeface="Segoe UI Semibold"/>
                <a:cs typeface="Segoe UI Semibold"/>
              </a:rPr>
              <a:t> un </a:t>
            </a:r>
            <a:r>
              <a:rPr sz="1600" spc="-10" dirty="0">
                <a:solidFill>
                  <a:schemeClr val="bg1"/>
                </a:solidFill>
                <a:latin typeface="Segoe UI Semibold"/>
                <a:cs typeface="Segoe UI Semibold"/>
              </a:rPr>
              <a:t>réseau </a:t>
            </a:r>
            <a:r>
              <a:rPr sz="1600" spc="-5" dirty="0">
                <a:solidFill>
                  <a:schemeClr val="bg1"/>
                </a:solidFill>
                <a:latin typeface="Segoe UI Semibold"/>
                <a:cs typeface="Segoe UI Semibold"/>
              </a:rPr>
              <a:t>mondial </a:t>
            </a:r>
            <a:r>
              <a:rPr sz="1600" spc="-10" dirty="0">
                <a:solidFill>
                  <a:schemeClr val="bg1"/>
                </a:solidFill>
                <a:latin typeface="Segoe UI Semibold"/>
                <a:cs typeface="Segoe UI Semibold"/>
              </a:rPr>
              <a:t>accessible au </a:t>
            </a:r>
            <a:r>
              <a:rPr sz="1600" spc="-5" dirty="0">
                <a:solidFill>
                  <a:schemeClr val="bg1"/>
                </a:solidFill>
                <a:latin typeface="Segoe UI Semibold"/>
                <a:cs typeface="Segoe UI Semibold"/>
              </a:rPr>
              <a:t>public </a:t>
            </a:r>
            <a:r>
              <a:rPr sz="1600" dirty="0">
                <a:solidFill>
                  <a:schemeClr val="bg1"/>
                </a:solidFill>
                <a:latin typeface="Segoe UI Semibold"/>
                <a:cs typeface="Segoe UI Semibold"/>
              </a:rPr>
              <a:t> </a:t>
            </a:r>
            <a:r>
              <a:rPr sz="1600" spc="-10" dirty="0">
                <a:solidFill>
                  <a:schemeClr val="bg1"/>
                </a:solidFill>
                <a:latin typeface="Segoe UI Semibold"/>
                <a:cs typeface="Segoe UI Semibold"/>
              </a:rPr>
              <a:t>avec</a:t>
            </a:r>
            <a:r>
              <a:rPr sz="1600" spc="-5" dirty="0">
                <a:solidFill>
                  <a:schemeClr val="bg1"/>
                </a:solidFill>
                <a:latin typeface="Segoe UI Semibold"/>
                <a:cs typeface="Segoe UI Semibold"/>
              </a:rPr>
              <a:t> une</a:t>
            </a:r>
            <a:r>
              <a:rPr sz="1600" dirty="0">
                <a:solidFill>
                  <a:schemeClr val="bg1"/>
                </a:solidFill>
                <a:latin typeface="Segoe UI Semibold"/>
                <a:cs typeface="Segoe UI Semibold"/>
              </a:rPr>
              <a:t> </a:t>
            </a:r>
            <a:r>
              <a:rPr sz="1600" spc="-10" dirty="0">
                <a:solidFill>
                  <a:schemeClr val="bg1"/>
                </a:solidFill>
                <a:latin typeface="Segoe UI Semibold"/>
                <a:cs typeface="Segoe UI Semibold"/>
              </a:rPr>
              <a:t>commutation</a:t>
            </a:r>
            <a:r>
              <a:rPr sz="1600" spc="-5" dirty="0">
                <a:solidFill>
                  <a:schemeClr val="bg1"/>
                </a:solidFill>
                <a:latin typeface="Segoe UI Semibold"/>
                <a:cs typeface="Segoe UI Semibold"/>
              </a:rPr>
              <a:t> centralisée.</a:t>
            </a:r>
            <a:r>
              <a:rPr sz="1600" dirty="0">
                <a:solidFill>
                  <a:schemeClr val="bg1"/>
                </a:solidFill>
                <a:latin typeface="Segoe UI Semibold"/>
                <a:cs typeface="Segoe UI Semibold"/>
              </a:rPr>
              <a:t> </a:t>
            </a:r>
            <a:r>
              <a:rPr sz="1600" spc="-5" dirty="0">
                <a:solidFill>
                  <a:schemeClr val="bg1"/>
                </a:solidFill>
                <a:latin typeface="Segoe UI Semibold"/>
                <a:cs typeface="Segoe UI Semibold"/>
              </a:rPr>
              <a:t>Ce </a:t>
            </a:r>
            <a:r>
              <a:rPr sz="1600" dirty="0">
                <a:solidFill>
                  <a:schemeClr val="bg1"/>
                </a:solidFill>
                <a:latin typeface="Segoe UI Semibold"/>
                <a:cs typeface="Segoe UI Semibold"/>
              </a:rPr>
              <a:t> </a:t>
            </a:r>
            <a:r>
              <a:rPr sz="1600" spc="-10" dirty="0">
                <a:solidFill>
                  <a:schemeClr val="bg1"/>
                </a:solidFill>
                <a:latin typeface="Segoe UI Semibold"/>
                <a:cs typeface="Segoe UI Semibold"/>
              </a:rPr>
              <a:t>réseau</a:t>
            </a:r>
            <a:r>
              <a:rPr sz="1600" spc="-5" dirty="0">
                <a:solidFill>
                  <a:schemeClr val="bg1"/>
                </a:solidFill>
                <a:latin typeface="Segoe UI Semibold"/>
                <a:cs typeface="Segoe UI Semibold"/>
              </a:rPr>
              <a:t> </a:t>
            </a:r>
            <a:r>
              <a:rPr sz="1600" spc="-10" dirty="0">
                <a:solidFill>
                  <a:schemeClr val="bg1"/>
                </a:solidFill>
                <a:latin typeface="Segoe UI Semibold"/>
                <a:cs typeface="Segoe UI Semibold"/>
              </a:rPr>
              <a:t>mondial</a:t>
            </a:r>
            <a:r>
              <a:rPr sz="1600" spc="-5" dirty="0">
                <a:solidFill>
                  <a:schemeClr val="bg1"/>
                </a:solidFill>
                <a:latin typeface="Segoe UI Semibold"/>
                <a:cs typeface="Segoe UI Semibold"/>
              </a:rPr>
              <a:t> lui-même</a:t>
            </a:r>
            <a:r>
              <a:rPr sz="1600" dirty="0">
                <a:solidFill>
                  <a:schemeClr val="bg1"/>
                </a:solidFill>
                <a:latin typeface="Segoe UI Semibold"/>
                <a:cs typeface="Segoe UI Semibold"/>
              </a:rPr>
              <a:t> </a:t>
            </a:r>
            <a:r>
              <a:rPr sz="1600" spc="-10" dirty="0">
                <a:solidFill>
                  <a:schemeClr val="bg1"/>
                </a:solidFill>
                <a:latin typeface="Segoe UI Semibold"/>
                <a:cs typeface="Segoe UI Semibold"/>
              </a:rPr>
              <a:t>reposant</a:t>
            </a:r>
            <a:r>
              <a:rPr sz="1600" spc="-5" dirty="0">
                <a:solidFill>
                  <a:schemeClr val="bg1"/>
                </a:solidFill>
                <a:latin typeface="Segoe UI Semibold"/>
                <a:cs typeface="Segoe UI Semibold"/>
              </a:rPr>
              <a:t> </a:t>
            </a:r>
            <a:r>
              <a:rPr sz="1600" spc="-10" dirty="0">
                <a:solidFill>
                  <a:schemeClr val="bg1"/>
                </a:solidFill>
                <a:latin typeface="Segoe UI Semibold"/>
                <a:cs typeface="Segoe UI Semibold"/>
              </a:rPr>
              <a:t>sur </a:t>
            </a:r>
            <a:r>
              <a:rPr sz="1600" spc="-5" dirty="0">
                <a:solidFill>
                  <a:schemeClr val="bg1"/>
                </a:solidFill>
                <a:latin typeface="Segoe UI Semibold"/>
                <a:cs typeface="Segoe UI Semibold"/>
              </a:rPr>
              <a:t> des </a:t>
            </a:r>
            <a:r>
              <a:rPr sz="1600" spc="-10" dirty="0">
                <a:solidFill>
                  <a:schemeClr val="bg1"/>
                </a:solidFill>
                <a:latin typeface="Segoe UI Semibold"/>
                <a:cs typeface="Segoe UI Semibold"/>
              </a:rPr>
              <a:t>réseaux</a:t>
            </a:r>
            <a:r>
              <a:rPr sz="1600" spc="10" dirty="0">
                <a:solidFill>
                  <a:schemeClr val="bg1"/>
                </a:solidFill>
                <a:latin typeface="Segoe UI Semibold"/>
                <a:cs typeface="Segoe UI Semibold"/>
              </a:rPr>
              <a:t> </a:t>
            </a:r>
            <a:r>
              <a:rPr sz="1600" spc="-10" dirty="0">
                <a:solidFill>
                  <a:schemeClr val="bg1"/>
                </a:solidFill>
                <a:latin typeface="Segoe UI Semibold"/>
                <a:cs typeface="Segoe UI Semibold"/>
              </a:rPr>
              <a:t>autonomes.</a:t>
            </a:r>
            <a:endParaRPr sz="1600" dirty="0">
              <a:solidFill>
                <a:schemeClr val="bg1"/>
              </a:solidFill>
              <a:latin typeface="Segoe UI Semibold"/>
              <a:cs typeface="Segoe UI Semibold"/>
            </a:endParaRPr>
          </a:p>
        </p:txBody>
      </p:sp>
      <p:sp>
        <p:nvSpPr>
          <p:cNvPr id="9" name="object 9">
            <a:extLst>
              <a:ext uri="{FF2B5EF4-FFF2-40B4-BE49-F238E27FC236}">
                <a16:creationId xmlns:a16="http://schemas.microsoft.com/office/drawing/2014/main" id="{58804935-8BD4-1E61-6669-54B71ADD6D66}"/>
              </a:ext>
            </a:extLst>
          </p:cNvPr>
          <p:cNvSpPr/>
          <p:nvPr/>
        </p:nvSpPr>
        <p:spPr>
          <a:xfrm>
            <a:off x="6382511" y="1964435"/>
            <a:ext cx="5791200" cy="4277995"/>
          </a:xfrm>
          <a:custGeom>
            <a:avLst/>
            <a:gdLst/>
            <a:ahLst/>
            <a:cxnLst/>
            <a:rect l="l" t="t" r="r" b="b"/>
            <a:pathLst>
              <a:path w="5791200" h="4277995">
                <a:moveTo>
                  <a:pt x="5791199" y="0"/>
                </a:moveTo>
                <a:lnTo>
                  <a:pt x="0" y="0"/>
                </a:lnTo>
                <a:lnTo>
                  <a:pt x="0" y="4277868"/>
                </a:lnTo>
                <a:lnTo>
                  <a:pt x="5791199" y="4277868"/>
                </a:lnTo>
                <a:lnTo>
                  <a:pt x="5791199" y="0"/>
                </a:lnTo>
                <a:close/>
              </a:path>
            </a:pathLst>
          </a:custGeom>
          <a:solidFill>
            <a:srgbClr val="DEEBF7"/>
          </a:solidFill>
        </p:spPr>
        <p:txBody>
          <a:bodyPr wrap="square" lIns="0" tIns="0" rIns="0" bIns="0" rtlCol="0"/>
          <a:lstStyle/>
          <a:p>
            <a:endParaRPr/>
          </a:p>
        </p:txBody>
      </p:sp>
      <p:sp>
        <p:nvSpPr>
          <p:cNvPr id="10" name="object 10">
            <a:extLst>
              <a:ext uri="{FF2B5EF4-FFF2-40B4-BE49-F238E27FC236}">
                <a16:creationId xmlns:a16="http://schemas.microsoft.com/office/drawing/2014/main" id="{E7C14968-A717-2A3A-4BAC-FDEE52C210E1}"/>
              </a:ext>
            </a:extLst>
          </p:cNvPr>
          <p:cNvSpPr txBox="1"/>
          <p:nvPr/>
        </p:nvSpPr>
        <p:spPr>
          <a:xfrm>
            <a:off x="6461886" y="1993518"/>
            <a:ext cx="5634355" cy="2952115"/>
          </a:xfrm>
          <a:prstGeom prst="rect">
            <a:avLst/>
          </a:prstGeom>
        </p:spPr>
        <p:txBody>
          <a:bodyPr vert="horz" wrap="square" lIns="0" tIns="12065" rIns="0" bIns="0" rtlCol="0">
            <a:spAutoFit/>
          </a:bodyPr>
          <a:lstStyle/>
          <a:p>
            <a:pPr marL="355600" indent="-342900" algn="just">
              <a:lnSpc>
                <a:spcPct val="100000"/>
              </a:lnSpc>
              <a:spcBef>
                <a:spcPts val="95"/>
              </a:spcBef>
              <a:buFont typeface="Symbol"/>
              <a:buChar char=""/>
              <a:tabLst>
                <a:tab pos="355600" algn="l"/>
              </a:tabLst>
            </a:pPr>
            <a:r>
              <a:rPr sz="1600" b="1" spc="-5" dirty="0">
                <a:solidFill>
                  <a:schemeClr val="bg1"/>
                </a:solidFill>
                <a:latin typeface="Segoe UI Semibold"/>
                <a:cs typeface="Segoe UI Semibold"/>
              </a:rPr>
              <a:t>Ce</a:t>
            </a:r>
            <a:r>
              <a:rPr sz="1600" b="1" spc="10" dirty="0">
                <a:solidFill>
                  <a:schemeClr val="bg1"/>
                </a:solidFill>
                <a:latin typeface="Segoe UI Semibold"/>
                <a:cs typeface="Segoe UI Semibold"/>
              </a:rPr>
              <a:t> </a:t>
            </a:r>
            <a:r>
              <a:rPr sz="1600" b="1" spc="-10" dirty="0">
                <a:solidFill>
                  <a:schemeClr val="bg1"/>
                </a:solidFill>
                <a:latin typeface="Segoe UI Semibold"/>
                <a:cs typeface="Segoe UI Semibold"/>
              </a:rPr>
              <a:t>postulat</a:t>
            </a:r>
            <a:r>
              <a:rPr sz="1600" b="1" spc="5" dirty="0">
                <a:solidFill>
                  <a:schemeClr val="bg1"/>
                </a:solidFill>
                <a:latin typeface="Segoe UI Semibold"/>
                <a:cs typeface="Segoe UI Semibold"/>
              </a:rPr>
              <a:t> </a:t>
            </a:r>
            <a:r>
              <a:rPr sz="1600" b="1" spc="-10" dirty="0">
                <a:solidFill>
                  <a:schemeClr val="bg1"/>
                </a:solidFill>
                <a:latin typeface="Segoe UI Semibold"/>
                <a:cs typeface="Segoe UI Semibold"/>
              </a:rPr>
              <a:t>est</a:t>
            </a:r>
            <a:r>
              <a:rPr sz="1600" b="1" spc="-5" dirty="0">
                <a:solidFill>
                  <a:schemeClr val="bg1"/>
                </a:solidFill>
                <a:latin typeface="Segoe UI Semibold"/>
                <a:cs typeface="Segoe UI Semibold"/>
              </a:rPr>
              <a:t> </a:t>
            </a:r>
            <a:r>
              <a:rPr sz="1600" b="1" spc="-10" dirty="0">
                <a:solidFill>
                  <a:schemeClr val="bg1"/>
                </a:solidFill>
                <a:latin typeface="Segoe UI Semibold"/>
                <a:cs typeface="Segoe UI Semibold"/>
              </a:rPr>
              <a:t>erroné.</a:t>
            </a:r>
            <a:r>
              <a:rPr sz="1600" b="1" spc="5" dirty="0">
                <a:solidFill>
                  <a:schemeClr val="bg1"/>
                </a:solidFill>
                <a:latin typeface="Segoe UI Semibold"/>
                <a:cs typeface="Segoe UI Semibold"/>
              </a:rPr>
              <a:t> </a:t>
            </a:r>
            <a:r>
              <a:rPr sz="1600" b="1" spc="-5" dirty="0">
                <a:solidFill>
                  <a:schemeClr val="bg1"/>
                </a:solidFill>
                <a:latin typeface="Segoe UI Semibold"/>
                <a:cs typeface="Segoe UI Semibold"/>
              </a:rPr>
              <a:t>RENAL</a:t>
            </a:r>
            <a:r>
              <a:rPr sz="1600" b="1" spc="15" dirty="0">
                <a:solidFill>
                  <a:schemeClr val="bg1"/>
                </a:solidFill>
                <a:latin typeface="Segoe UI Semibold"/>
                <a:cs typeface="Segoe UI Semibold"/>
              </a:rPr>
              <a:t> </a:t>
            </a:r>
            <a:r>
              <a:rPr sz="1600" b="1" spc="-5" dirty="0">
                <a:solidFill>
                  <a:schemeClr val="bg1"/>
                </a:solidFill>
                <a:latin typeface="Segoe UI Semibold"/>
                <a:cs typeface="Segoe UI Semibold"/>
              </a:rPr>
              <a:t>en</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est</a:t>
            </a:r>
            <a:r>
              <a:rPr sz="1600" b="1" spc="5" dirty="0">
                <a:solidFill>
                  <a:schemeClr val="bg1"/>
                </a:solidFill>
                <a:latin typeface="Segoe UI Semibold"/>
                <a:cs typeface="Segoe UI Semibold"/>
              </a:rPr>
              <a:t> </a:t>
            </a:r>
            <a:r>
              <a:rPr sz="1600" b="1" spc="-5" dirty="0">
                <a:solidFill>
                  <a:schemeClr val="bg1"/>
                </a:solidFill>
                <a:latin typeface="Segoe UI Semibold"/>
                <a:cs typeface="Segoe UI Semibold"/>
              </a:rPr>
              <a:t>la</a:t>
            </a:r>
            <a:r>
              <a:rPr sz="1600" b="1" spc="-10" dirty="0">
                <a:solidFill>
                  <a:schemeClr val="bg1"/>
                </a:solidFill>
                <a:latin typeface="Segoe UI Semibold"/>
                <a:cs typeface="Segoe UI Semibold"/>
              </a:rPr>
              <a:t> preuve.</a:t>
            </a:r>
            <a:endParaRPr sz="1600" b="1" dirty="0">
              <a:solidFill>
                <a:schemeClr val="bg1"/>
              </a:solidFill>
              <a:latin typeface="Segoe UI Semibold"/>
              <a:cs typeface="Segoe UI Semibold"/>
            </a:endParaRPr>
          </a:p>
          <a:p>
            <a:pPr marL="354965" marR="6985" indent="-342900" algn="just">
              <a:lnSpc>
                <a:spcPct val="100000"/>
              </a:lnSpc>
              <a:buFont typeface="Symbol"/>
              <a:buChar char=""/>
              <a:tabLst>
                <a:tab pos="355600" algn="l"/>
              </a:tabLst>
            </a:pPr>
            <a:r>
              <a:rPr sz="1600" b="1" spc="-5" dirty="0">
                <a:solidFill>
                  <a:schemeClr val="bg1"/>
                </a:solidFill>
                <a:latin typeface="Segoe UI Semibold"/>
                <a:cs typeface="Segoe UI Semibold"/>
              </a:rPr>
              <a:t>RENAL</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est</a:t>
            </a:r>
            <a:r>
              <a:rPr sz="1600" b="1" spc="-5" dirty="0">
                <a:solidFill>
                  <a:schemeClr val="bg1"/>
                </a:solidFill>
                <a:latin typeface="Segoe UI Semibold"/>
                <a:cs typeface="Segoe UI Semibold"/>
              </a:rPr>
              <a:t> un</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réseau</a:t>
            </a:r>
            <a:r>
              <a:rPr sz="1600" b="1" spc="-5" dirty="0">
                <a:solidFill>
                  <a:schemeClr val="bg1"/>
                </a:solidFill>
                <a:latin typeface="Segoe UI Semibold"/>
                <a:cs typeface="Segoe UI Semibold"/>
              </a:rPr>
              <a:t> des</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réseaux,</a:t>
            </a:r>
            <a:r>
              <a:rPr sz="1600" b="1" spc="-5" dirty="0">
                <a:solidFill>
                  <a:schemeClr val="bg1"/>
                </a:solidFill>
                <a:latin typeface="Segoe UI Semibold"/>
                <a:cs typeface="Segoe UI Semibold"/>
              </a:rPr>
              <a:t> à</a:t>
            </a:r>
            <a:r>
              <a:rPr sz="1600" b="1" dirty="0">
                <a:solidFill>
                  <a:schemeClr val="bg1"/>
                </a:solidFill>
                <a:latin typeface="Segoe UI Semibold"/>
                <a:cs typeface="Segoe UI Semibold"/>
              </a:rPr>
              <a:t> </a:t>
            </a:r>
            <a:r>
              <a:rPr sz="1600" b="1" spc="-5" dirty="0">
                <a:solidFill>
                  <a:schemeClr val="bg1"/>
                </a:solidFill>
                <a:latin typeface="Segoe UI Semibold"/>
                <a:cs typeface="Segoe UI Semibold"/>
              </a:rPr>
              <a:t>commutation </a:t>
            </a:r>
            <a:r>
              <a:rPr sz="1600" b="1" dirty="0">
                <a:solidFill>
                  <a:schemeClr val="bg1"/>
                </a:solidFill>
                <a:latin typeface="Segoe UI Semibold"/>
                <a:cs typeface="Segoe UI Semibold"/>
              </a:rPr>
              <a:t> </a:t>
            </a:r>
            <a:r>
              <a:rPr sz="1600" b="1" spc="-5" dirty="0">
                <a:solidFill>
                  <a:schemeClr val="bg1"/>
                </a:solidFill>
                <a:latin typeface="Segoe UI Semibold"/>
                <a:cs typeface="Segoe UI Semibold"/>
              </a:rPr>
              <a:t>décentralisée,</a:t>
            </a:r>
            <a:r>
              <a:rPr sz="1600" b="1" spc="-10" dirty="0">
                <a:solidFill>
                  <a:schemeClr val="bg1"/>
                </a:solidFill>
                <a:latin typeface="Segoe UI Semibold"/>
                <a:cs typeface="Segoe UI Semibold"/>
              </a:rPr>
              <a:t> sans</a:t>
            </a:r>
            <a:r>
              <a:rPr sz="1600" b="1" spc="10" dirty="0">
                <a:solidFill>
                  <a:schemeClr val="bg1"/>
                </a:solidFill>
                <a:latin typeface="Segoe UI Semibold"/>
                <a:cs typeface="Segoe UI Semibold"/>
              </a:rPr>
              <a:t> </a:t>
            </a:r>
            <a:r>
              <a:rPr sz="1600" b="1" spc="-10" dirty="0">
                <a:solidFill>
                  <a:schemeClr val="bg1"/>
                </a:solidFill>
                <a:latin typeface="Segoe UI Semibold"/>
                <a:cs typeface="Segoe UI Semibold"/>
              </a:rPr>
              <a:t>centre</a:t>
            </a:r>
            <a:r>
              <a:rPr sz="1600" b="1" spc="-15" dirty="0">
                <a:solidFill>
                  <a:schemeClr val="bg1"/>
                </a:solidFill>
                <a:latin typeface="Segoe UI Semibold"/>
                <a:cs typeface="Segoe UI Semibold"/>
              </a:rPr>
              <a:t> </a:t>
            </a:r>
            <a:r>
              <a:rPr sz="1600" b="1" spc="-5" dirty="0">
                <a:solidFill>
                  <a:schemeClr val="bg1"/>
                </a:solidFill>
                <a:latin typeface="Segoe UI Semibold"/>
                <a:cs typeface="Segoe UI Semibold"/>
              </a:rPr>
              <a:t>névralgique.</a:t>
            </a:r>
            <a:endParaRPr sz="1600" b="1" dirty="0">
              <a:solidFill>
                <a:schemeClr val="bg1"/>
              </a:solidFill>
              <a:latin typeface="Segoe UI Semibold"/>
              <a:cs typeface="Segoe UI Semibold"/>
            </a:endParaRPr>
          </a:p>
          <a:p>
            <a:pPr marL="354965" marR="5080" indent="-342900" algn="just">
              <a:lnSpc>
                <a:spcPct val="100000"/>
              </a:lnSpc>
              <a:buFont typeface="Symbol"/>
              <a:buChar char=""/>
              <a:tabLst>
                <a:tab pos="355600" algn="l"/>
              </a:tabLst>
            </a:pPr>
            <a:r>
              <a:rPr sz="1600" b="1" spc="-5" dirty="0">
                <a:solidFill>
                  <a:schemeClr val="bg1"/>
                </a:solidFill>
                <a:latin typeface="Segoe UI Semibold"/>
                <a:cs typeface="Segoe UI Semibold"/>
              </a:rPr>
              <a:t>RENAL est </a:t>
            </a:r>
            <a:r>
              <a:rPr sz="1600" b="1" spc="-10" dirty="0">
                <a:solidFill>
                  <a:schemeClr val="bg1"/>
                </a:solidFill>
                <a:latin typeface="Segoe UI Semibold"/>
                <a:cs typeface="Segoe UI Semibold"/>
              </a:rPr>
              <a:t>composé </a:t>
            </a:r>
            <a:r>
              <a:rPr sz="1600" b="1" spc="-5" dirty="0">
                <a:solidFill>
                  <a:schemeClr val="bg1"/>
                </a:solidFill>
                <a:latin typeface="Segoe UI Semibold"/>
                <a:cs typeface="Segoe UI Semibold"/>
              </a:rPr>
              <a:t>de </a:t>
            </a:r>
            <a:r>
              <a:rPr sz="1600" b="1" spc="-10" dirty="0">
                <a:solidFill>
                  <a:schemeClr val="bg1"/>
                </a:solidFill>
                <a:latin typeface="Segoe UI Semibold"/>
                <a:cs typeface="Segoe UI Semibold"/>
              </a:rPr>
              <a:t>réseaux, aussi </a:t>
            </a:r>
            <a:r>
              <a:rPr sz="1600" b="1" spc="-5" dirty="0">
                <a:solidFill>
                  <a:schemeClr val="bg1"/>
                </a:solidFill>
                <a:latin typeface="Segoe UI Semibold"/>
                <a:cs typeface="Segoe UI Semibold"/>
              </a:rPr>
              <a:t>bien publics que </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privés, universitaires, commerciaux </a:t>
            </a:r>
            <a:r>
              <a:rPr sz="1600" b="1" spc="-5" dirty="0">
                <a:solidFill>
                  <a:schemeClr val="bg1"/>
                </a:solidFill>
                <a:latin typeface="Segoe UI Semibold"/>
                <a:cs typeface="Segoe UI Semibold"/>
              </a:rPr>
              <a:t>et </a:t>
            </a:r>
            <a:r>
              <a:rPr sz="1600" b="1" spc="-10" dirty="0">
                <a:solidFill>
                  <a:schemeClr val="bg1"/>
                </a:solidFill>
                <a:latin typeface="Segoe UI Semibold"/>
                <a:cs typeface="Segoe UI Semibold"/>
              </a:rPr>
              <a:t>gouvernementaux, </a:t>
            </a:r>
            <a:r>
              <a:rPr sz="1600" b="1" spc="-5" dirty="0">
                <a:solidFill>
                  <a:schemeClr val="bg1"/>
                </a:solidFill>
                <a:latin typeface="Segoe UI Semibold"/>
                <a:cs typeface="Segoe UI Semibold"/>
              </a:rPr>
              <a:t> qu’il</a:t>
            </a:r>
            <a:r>
              <a:rPr sz="1600" b="1" spc="-10" dirty="0">
                <a:solidFill>
                  <a:schemeClr val="bg1"/>
                </a:solidFill>
                <a:latin typeface="Segoe UI Semibold"/>
                <a:cs typeface="Segoe UI Semibold"/>
              </a:rPr>
              <a:t> regroupe</a:t>
            </a:r>
            <a:r>
              <a:rPr sz="1600" b="1" spc="-5" dirty="0">
                <a:solidFill>
                  <a:schemeClr val="bg1"/>
                </a:solidFill>
                <a:latin typeface="Segoe UI Semibold"/>
                <a:cs typeface="Segoe UI Semibold"/>
              </a:rPr>
              <a:t> </a:t>
            </a:r>
            <a:r>
              <a:rPr sz="1600" b="1" dirty="0">
                <a:solidFill>
                  <a:schemeClr val="bg1"/>
                </a:solidFill>
                <a:latin typeface="Segoe UI Semibold"/>
                <a:cs typeface="Segoe UI Semibold"/>
              </a:rPr>
              <a:t>en</a:t>
            </a:r>
            <a:r>
              <a:rPr sz="1600" b="1" spc="5" dirty="0">
                <a:solidFill>
                  <a:schemeClr val="bg1"/>
                </a:solidFill>
                <a:latin typeface="Segoe UI Semibold"/>
                <a:cs typeface="Segoe UI Semibold"/>
              </a:rPr>
              <a:t> </a:t>
            </a:r>
            <a:r>
              <a:rPr sz="1600" b="1" spc="-10" dirty="0">
                <a:solidFill>
                  <a:schemeClr val="bg1"/>
                </a:solidFill>
                <a:latin typeface="Segoe UI Semibold"/>
                <a:cs typeface="Segoe UI Semibold"/>
              </a:rPr>
              <a:t>réseaux</a:t>
            </a:r>
            <a:r>
              <a:rPr sz="1600" b="1" spc="10" dirty="0">
                <a:solidFill>
                  <a:schemeClr val="bg1"/>
                </a:solidFill>
                <a:latin typeface="Segoe UI Semibold"/>
                <a:cs typeface="Segoe UI Semibold"/>
              </a:rPr>
              <a:t> </a:t>
            </a:r>
            <a:r>
              <a:rPr sz="1600" b="1" spc="-10" dirty="0">
                <a:solidFill>
                  <a:schemeClr val="bg1"/>
                </a:solidFill>
                <a:latin typeface="Segoe UI Semibold"/>
                <a:cs typeface="Segoe UI Semibold"/>
              </a:rPr>
              <a:t>autonomes.</a:t>
            </a:r>
            <a:endParaRPr sz="1600" b="1" dirty="0">
              <a:solidFill>
                <a:schemeClr val="bg1"/>
              </a:solidFill>
              <a:latin typeface="Segoe UI Semibold"/>
              <a:cs typeface="Segoe UI Semibold"/>
            </a:endParaRPr>
          </a:p>
          <a:p>
            <a:pPr marL="354965" marR="6985" indent="-342900" algn="just">
              <a:lnSpc>
                <a:spcPct val="100000"/>
              </a:lnSpc>
              <a:buFont typeface="Symbol"/>
              <a:buChar char=""/>
              <a:tabLst>
                <a:tab pos="355600" algn="l"/>
              </a:tabLst>
            </a:pPr>
            <a:r>
              <a:rPr sz="1600" b="1" spc="-20" dirty="0">
                <a:solidFill>
                  <a:schemeClr val="bg1"/>
                </a:solidFill>
                <a:latin typeface="Segoe UI Semibold"/>
                <a:cs typeface="Segoe UI Semibold"/>
              </a:rPr>
              <a:t>Avec</a:t>
            </a:r>
            <a:r>
              <a:rPr sz="1600" b="1" spc="-15" dirty="0">
                <a:solidFill>
                  <a:schemeClr val="bg1"/>
                </a:solidFill>
                <a:latin typeface="Segoe UI Semibold"/>
                <a:cs typeface="Segoe UI Semibold"/>
              </a:rPr>
              <a:t> </a:t>
            </a:r>
            <a:r>
              <a:rPr sz="1600" b="1" spc="-10" dirty="0">
                <a:solidFill>
                  <a:schemeClr val="bg1"/>
                </a:solidFill>
                <a:latin typeface="Segoe UI Semibold"/>
                <a:cs typeface="Segoe UI Semibold"/>
              </a:rPr>
              <a:t>l’innovation</a:t>
            </a:r>
            <a:r>
              <a:rPr sz="1600" b="1" spc="-5" dirty="0">
                <a:solidFill>
                  <a:schemeClr val="bg1"/>
                </a:solidFill>
                <a:latin typeface="Segoe UI Semibold"/>
                <a:cs typeface="Segoe UI Semibold"/>
              </a:rPr>
              <a:t> </a:t>
            </a:r>
            <a:r>
              <a:rPr sz="1600" b="1" spc="-15" dirty="0">
                <a:solidFill>
                  <a:schemeClr val="bg1"/>
                </a:solidFill>
                <a:latin typeface="Segoe UI Semibold"/>
                <a:cs typeface="Segoe UI Semibold"/>
              </a:rPr>
              <a:t>SMART</a:t>
            </a:r>
            <a:r>
              <a:rPr sz="1600" b="1" spc="-10" dirty="0">
                <a:solidFill>
                  <a:schemeClr val="bg1"/>
                </a:solidFill>
                <a:latin typeface="Segoe UI Semibold"/>
                <a:cs typeface="Segoe UI Semibold"/>
              </a:rPr>
              <a:t> </a:t>
            </a:r>
            <a:r>
              <a:rPr sz="1600" b="1" spc="-5" dirty="0">
                <a:solidFill>
                  <a:schemeClr val="bg1"/>
                </a:solidFill>
                <a:latin typeface="Segoe UI Semibold"/>
                <a:cs typeface="Segoe UI Semibold"/>
              </a:rPr>
              <a:t>80/20,</a:t>
            </a:r>
            <a:r>
              <a:rPr sz="1600" b="1" dirty="0">
                <a:solidFill>
                  <a:schemeClr val="bg1"/>
                </a:solidFill>
                <a:latin typeface="Segoe UI Semibold"/>
                <a:cs typeface="Segoe UI Semibold"/>
              </a:rPr>
              <a:t> </a:t>
            </a:r>
            <a:r>
              <a:rPr sz="1600" b="1" spc="-5" dirty="0">
                <a:solidFill>
                  <a:schemeClr val="bg1"/>
                </a:solidFill>
                <a:latin typeface="Segoe UI Semibold"/>
                <a:cs typeface="Segoe UI Semibold"/>
              </a:rPr>
              <a:t>RENAL</a:t>
            </a:r>
            <a:r>
              <a:rPr sz="1600" b="1" dirty="0">
                <a:solidFill>
                  <a:schemeClr val="bg1"/>
                </a:solidFill>
                <a:latin typeface="Segoe UI Semibold"/>
                <a:cs typeface="Segoe UI Semibold"/>
              </a:rPr>
              <a:t> </a:t>
            </a:r>
            <a:r>
              <a:rPr sz="1600" b="1" spc="-5" dirty="0">
                <a:solidFill>
                  <a:schemeClr val="bg1"/>
                </a:solidFill>
                <a:latin typeface="Segoe UI Semibold"/>
                <a:cs typeface="Segoe UI Semibold"/>
              </a:rPr>
              <a:t>redonne</a:t>
            </a:r>
            <a:r>
              <a:rPr sz="1600" b="1" dirty="0">
                <a:solidFill>
                  <a:schemeClr val="bg1"/>
                </a:solidFill>
                <a:latin typeface="Segoe UI Semibold"/>
                <a:cs typeface="Segoe UI Semibold"/>
              </a:rPr>
              <a:t> </a:t>
            </a:r>
            <a:r>
              <a:rPr sz="1600" b="1" spc="-5" dirty="0">
                <a:solidFill>
                  <a:schemeClr val="bg1"/>
                </a:solidFill>
                <a:latin typeface="Segoe UI Semibold"/>
                <a:cs typeface="Segoe UI Semibold"/>
              </a:rPr>
              <a:t>aux </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réseaux</a:t>
            </a:r>
            <a:r>
              <a:rPr sz="1600" b="1" spc="5" dirty="0">
                <a:solidFill>
                  <a:schemeClr val="bg1"/>
                </a:solidFill>
                <a:latin typeface="Segoe UI Semibold"/>
                <a:cs typeface="Segoe UI Semibold"/>
              </a:rPr>
              <a:t> </a:t>
            </a:r>
            <a:r>
              <a:rPr sz="1600" b="1" spc="-5" dirty="0">
                <a:solidFill>
                  <a:schemeClr val="bg1"/>
                </a:solidFill>
                <a:latin typeface="Segoe UI Semibold"/>
                <a:cs typeface="Segoe UI Semibold"/>
              </a:rPr>
              <a:t>ainsi</a:t>
            </a:r>
            <a:r>
              <a:rPr sz="1600" b="1" spc="-10" dirty="0">
                <a:solidFill>
                  <a:schemeClr val="bg1"/>
                </a:solidFill>
                <a:latin typeface="Segoe UI Semibold"/>
                <a:cs typeface="Segoe UI Semibold"/>
              </a:rPr>
              <a:t> regroupés</a:t>
            </a:r>
            <a:r>
              <a:rPr sz="1600" b="1" spc="5" dirty="0">
                <a:solidFill>
                  <a:schemeClr val="bg1"/>
                </a:solidFill>
                <a:latin typeface="Segoe UI Semibold"/>
                <a:cs typeface="Segoe UI Semibold"/>
              </a:rPr>
              <a:t> </a:t>
            </a:r>
            <a:r>
              <a:rPr sz="1600" b="1" spc="-5" dirty="0">
                <a:solidFill>
                  <a:schemeClr val="bg1"/>
                </a:solidFill>
                <a:latin typeface="Segoe UI Semibold"/>
                <a:cs typeface="Segoe UI Semibold"/>
              </a:rPr>
              <a:t>leur</a:t>
            </a:r>
            <a:r>
              <a:rPr sz="1600" b="1" spc="-10" dirty="0">
                <a:solidFill>
                  <a:schemeClr val="bg1"/>
                </a:solidFill>
                <a:latin typeface="Segoe UI Semibold"/>
                <a:cs typeface="Segoe UI Semibold"/>
              </a:rPr>
              <a:t> </a:t>
            </a:r>
            <a:r>
              <a:rPr sz="1600" b="1" spc="-5" dirty="0">
                <a:solidFill>
                  <a:schemeClr val="bg1"/>
                </a:solidFill>
                <a:latin typeface="Segoe UI Semibold"/>
                <a:cs typeface="Segoe UI Semibold"/>
              </a:rPr>
              <a:t>finalité</a:t>
            </a:r>
            <a:r>
              <a:rPr sz="1600" b="1" spc="-15" dirty="0">
                <a:solidFill>
                  <a:schemeClr val="bg1"/>
                </a:solidFill>
                <a:latin typeface="Segoe UI Semibold"/>
                <a:cs typeface="Segoe UI Semibold"/>
              </a:rPr>
              <a:t> </a:t>
            </a:r>
            <a:r>
              <a:rPr sz="1600" b="1" spc="-10" dirty="0">
                <a:solidFill>
                  <a:schemeClr val="bg1"/>
                </a:solidFill>
                <a:latin typeface="Segoe UI Semibold"/>
                <a:cs typeface="Segoe UI Semibold"/>
              </a:rPr>
              <a:t>première </a:t>
            </a:r>
            <a:r>
              <a:rPr sz="1600" b="1" spc="-5" dirty="0">
                <a:solidFill>
                  <a:schemeClr val="bg1"/>
                </a:solidFill>
                <a:latin typeface="Segoe UI Semibold"/>
                <a:cs typeface="Segoe UI Semibold"/>
              </a:rPr>
              <a:t>:</a:t>
            </a:r>
            <a:endParaRPr sz="1600" b="1" dirty="0">
              <a:solidFill>
                <a:schemeClr val="bg1"/>
              </a:solidFill>
              <a:latin typeface="Segoe UI Semibold"/>
              <a:cs typeface="Segoe UI Semibold"/>
            </a:endParaRPr>
          </a:p>
          <a:p>
            <a:pPr marL="355600" indent="-342900" algn="just">
              <a:lnSpc>
                <a:spcPct val="100000"/>
              </a:lnSpc>
              <a:buFont typeface="Wingdings"/>
              <a:buChar char=""/>
              <a:tabLst>
                <a:tab pos="355600" algn="l"/>
              </a:tabLst>
            </a:pPr>
            <a:r>
              <a:rPr sz="1600" b="1" spc="-5" dirty="0">
                <a:solidFill>
                  <a:schemeClr val="bg1"/>
                </a:solidFill>
                <a:latin typeface="Segoe UI Semibold"/>
                <a:cs typeface="Segoe UI Semibold"/>
              </a:rPr>
              <a:t>Plus</a:t>
            </a:r>
            <a:r>
              <a:rPr sz="1600" b="1" spc="20" dirty="0">
                <a:solidFill>
                  <a:schemeClr val="bg1"/>
                </a:solidFill>
                <a:latin typeface="Segoe UI Semibold"/>
                <a:cs typeface="Segoe UI Semibold"/>
              </a:rPr>
              <a:t> </a:t>
            </a:r>
            <a:r>
              <a:rPr sz="1600" b="1" spc="-5" dirty="0">
                <a:solidFill>
                  <a:schemeClr val="bg1"/>
                </a:solidFill>
                <a:latin typeface="Segoe UI Semibold"/>
                <a:cs typeface="Segoe UI Semibold"/>
              </a:rPr>
              <a:t>de</a:t>
            </a:r>
            <a:r>
              <a:rPr sz="1600" b="1" spc="30" dirty="0">
                <a:solidFill>
                  <a:schemeClr val="bg1"/>
                </a:solidFill>
                <a:latin typeface="Segoe UI Semibold"/>
                <a:cs typeface="Segoe UI Semibold"/>
              </a:rPr>
              <a:t> </a:t>
            </a:r>
            <a:r>
              <a:rPr sz="1600" b="1" spc="-5" dirty="0">
                <a:solidFill>
                  <a:schemeClr val="bg1"/>
                </a:solidFill>
                <a:latin typeface="Segoe UI Semibold"/>
                <a:cs typeface="Segoe UI Semibold"/>
              </a:rPr>
              <a:t>80%</a:t>
            </a:r>
            <a:r>
              <a:rPr sz="1600" b="1" spc="25" dirty="0">
                <a:solidFill>
                  <a:schemeClr val="bg1"/>
                </a:solidFill>
                <a:latin typeface="Segoe UI Semibold"/>
                <a:cs typeface="Segoe UI Semibold"/>
              </a:rPr>
              <a:t> </a:t>
            </a:r>
            <a:r>
              <a:rPr sz="1600" b="1" spc="-5" dirty="0">
                <a:solidFill>
                  <a:schemeClr val="bg1"/>
                </a:solidFill>
                <a:latin typeface="Segoe UI Semibold"/>
                <a:cs typeface="Segoe UI Semibold"/>
              </a:rPr>
              <a:t>des</a:t>
            </a:r>
            <a:r>
              <a:rPr sz="1600" b="1" spc="15" dirty="0">
                <a:solidFill>
                  <a:schemeClr val="bg1"/>
                </a:solidFill>
                <a:latin typeface="Segoe UI Semibold"/>
                <a:cs typeface="Segoe UI Semibold"/>
              </a:rPr>
              <a:t> </a:t>
            </a:r>
            <a:r>
              <a:rPr sz="1600" b="1" spc="-5" dirty="0">
                <a:solidFill>
                  <a:schemeClr val="bg1"/>
                </a:solidFill>
                <a:latin typeface="Segoe UI Semibold"/>
                <a:cs typeface="Segoe UI Semibold"/>
              </a:rPr>
              <a:t>communications</a:t>
            </a:r>
            <a:r>
              <a:rPr sz="1600" b="1" spc="30" dirty="0">
                <a:solidFill>
                  <a:schemeClr val="bg1"/>
                </a:solidFill>
                <a:latin typeface="Segoe UI Semibold"/>
                <a:cs typeface="Segoe UI Semibold"/>
              </a:rPr>
              <a:t> </a:t>
            </a:r>
            <a:r>
              <a:rPr sz="1600" b="1" spc="-10" dirty="0">
                <a:solidFill>
                  <a:schemeClr val="bg1"/>
                </a:solidFill>
                <a:latin typeface="Segoe UI Semibold"/>
                <a:cs typeface="Segoe UI Semibold"/>
              </a:rPr>
              <a:t>passent</a:t>
            </a:r>
            <a:r>
              <a:rPr sz="1600" b="1" spc="25" dirty="0">
                <a:solidFill>
                  <a:schemeClr val="bg1"/>
                </a:solidFill>
                <a:latin typeface="Segoe UI Semibold"/>
                <a:cs typeface="Segoe UI Semibold"/>
              </a:rPr>
              <a:t> </a:t>
            </a:r>
            <a:r>
              <a:rPr sz="1600" b="1" spc="-15" dirty="0">
                <a:solidFill>
                  <a:schemeClr val="bg1"/>
                </a:solidFill>
                <a:latin typeface="Segoe UI Semibold"/>
                <a:cs typeface="Segoe UI Semibold"/>
              </a:rPr>
              <a:t>par</a:t>
            </a:r>
            <a:r>
              <a:rPr sz="1600" b="1" spc="25" dirty="0">
                <a:solidFill>
                  <a:schemeClr val="bg1"/>
                </a:solidFill>
                <a:latin typeface="Segoe UI Semibold"/>
                <a:cs typeface="Segoe UI Semibold"/>
              </a:rPr>
              <a:t> </a:t>
            </a:r>
            <a:r>
              <a:rPr sz="1600" b="1" spc="-5" dirty="0">
                <a:solidFill>
                  <a:schemeClr val="bg1"/>
                </a:solidFill>
                <a:latin typeface="Segoe UI Semibold"/>
                <a:cs typeface="Segoe UI Semibold"/>
              </a:rPr>
              <a:t>les</a:t>
            </a:r>
            <a:r>
              <a:rPr sz="1600" b="1" spc="25" dirty="0">
                <a:solidFill>
                  <a:schemeClr val="bg1"/>
                </a:solidFill>
                <a:latin typeface="Segoe UI Semibold"/>
                <a:cs typeface="Segoe UI Semibold"/>
              </a:rPr>
              <a:t> </a:t>
            </a:r>
            <a:r>
              <a:rPr sz="1600" b="1" spc="-10" dirty="0">
                <a:solidFill>
                  <a:schemeClr val="bg1"/>
                </a:solidFill>
                <a:latin typeface="Segoe UI Semibold"/>
                <a:cs typeface="Segoe UI Semibold"/>
              </a:rPr>
              <a:t>réseaux</a:t>
            </a:r>
            <a:endParaRPr sz="1600" b="1" dirty="0">
              <a:solidFill>
                <a:schemeClr val="bg1"/>
              </a:solidFill>
              <a:latin typeface="Segoe UI Semibold"/>
              <a:cs typeface="Segoe UI Semibold"/>
            </a:endParaRPr>
          </a:p>
          <a:p>
            <a:pPr marL="354965">
              <a:lnSpc>
                <a:spcPct val="100000"/>
              </a:lnSpc>
            </a:pPr>
            <a:r>
              <a:rPr sz="1600" b="1" spc="-10" dirty="0">
                <a:solidFill>
                  <a:schemeClr val="bg1"/>
                </a:solidFill>
                <a:latin typeface="Segoe UI Semibold"/>
                <a:cs typeface="Segoe UI Semibold"/>
              </a:rPr>
              <a:t>autonomes,</a:t>
            </a:r>
            <a:endParaRPr sz="1600" b="1" dirty="0">
              <a:solidFill>
                <a:schemeClr val="bg1"/>
              </a:solidFill>
              <a:latin typeface="Segoe UI Semibold"/>
              <a:cs typeface="Segoe UI Semibold"/>
            </a:endParaRPr>
          </a:p>
          <a:p>
            <a:pPr marL="355600" indent="-342900">
              <a:lnSpc>
                <a:spcPct val="100000"/>
              </a:lnSpc>
              <a:spcBef>
                <a:spcPts val="5"/>
              </a:spcBef>
              <a:buFont typeface="Wingdings"/>
              <a:buChar char=""/>
              <a:tabLst>
                <a:tab pos="354965" algn="l"/>
                <a:tab pos="355600" algn="l"/>
              </a:tabLst>
            </a:pPr>
            <a:r>
              <a:rPr sz="1600" b="1" spc="-10" dirty="0">
                <a:solidFill>
                  <a:schemeClr val="bg1"/>
                </a:solidFill>
                <a:latin typeface="Segoe UI Semibold"/>
                <a:cs typeface="Segoe UI Semibold"/>
              </a:rPr>
              <a:t>Moins</a:t>
            </a:r>
            <a:r>
              <a:rPr sz="1600" b="1" spc="-20" dirty="0">
                <a:solidFill>
                  <a:schemeClr val="bg1"/>
                </a:solidFill>
                <a:latin typeface="Segoe UI Semibold"/>
                <a:cs typeface="Segoe UI Semibold"/>
              </a:rPr>
              <a:t> </a:t>
            </a:r>
            <a:r>
              <a:rPr sz="1600" b="1" spc="-5" dirty="0">
                <a:solidFill>
                  <a:schemeClr val="bg1"/>
                </a:solidFill>
                <a:latin typeface="Segoe UI Semibold"/>
                <a:cs typeface="Segoe UI Semibold"/>
              </a:rPr>
              <a:t>de 20%</a:t>
            </a:r>
            <a:r>
              <a:rPr sz="1600" b="1" dirty="0">
                <a:solidFill>
                  <a:schemeClr val="bg1"/>
                </a:solidFill>
                <a:latin typeface="Segoe UI Semibold"/>
                <a:cs typeface="Segoe UI Semibold"/>
              </a:rPr>
              <a:t> </a:t>
            </a:r>
            <a:r>
              <a:rPr sz="1600" b="1" spc="-15" dirty="0">
                <a:solidFill>
                  <a:schemeClr val="bg1"/>
                </a:solidFill>
                <a:latin typeface="Segoe UI Semibold"/>
                <a:cs typeface="Segoe UI Semibold"/>
              </a:rPr>
              <a:t>par</a:t>
            </a:r>
            <a:r>
              <a:rPr sz="1600" b="1" spc="-5" dirty="0">
                <a:solidFill>
                  <a:schemeClr val="bg1"/>
                </a:solidFill>
                <a:latin typeface="Segoe UI Semibold"/>
                <a:cs typeface="Segoe UI Semibold"/>
              </a:rPr>
              <a:t> Internet.</a:t>
            </a:r>
            <a:endParaRPr sz="1600" b="1" dirty="0">
              <a:solidFill>
                <a:schemeClr val="bg1"/>
              </a:solidFill>
              <a:latin typeface="Segoe UI Semibold"/>
              <a:cs typeface="Segoe UI Semibold"/>
            </a:endParaRPr>
          </a:p>
          <a:p>
            <a:pPr marL="355600" indent="-342900">
              <a:lnSpc>
                <a:spcPct val="100000"/>
              </a:lnSpc>
              <a:buFont typeface="Symbol"/>
              <a:buChar char=""/>
              <a:tabLst>
                <a:tab pos="354965" algn="l"/>
                <a:tab pos="355600" algn="l"/>
                <a:tab pos="1135380" algn="l"/>
                <a:tab pos="1998345" algn="l"/>
                <a:tab pos="2469515" algn="l"/>
                <a:tab pos="3403600" algn="l"/>
                <a:tab pos="3987165" algn="l"/>
                <a:tab pos="4370070" algn="l"/>
                <a:tab pos="5351780" algn="l"/>
              </a:tabLst>
            </a:pPr>
            <a:r>
              <a:rPr sz="1600" b="1" spc="-5" dirty="0">
                <a:solidFill>
                  <a:schemeClr val="bg1"/>
                </a:solidFill>
                <a:latin typeface="Segoe UI Semibold"/>
                <a:cs typeface="Segoe UI Semibold"/>
              </a:rPr>
              <a:t>RENAL	n</a:t>
            </a:r>
            <a:r>
              <a:rPr sz="1600" b="1" spc="-130" dirty="0">
                <a:solidFill>
                  <a:schemeClr val="bg1"/>
                </a:solidFill>
                <a:latin typeface="Segoe UI Semibold"/>
                <a:cs typeface="Segoe UI Semibold"/>
              </a:rPr>
              <a:t>’</a:t>
            </a:r>
            <a:r>
              <a:rPr sz="1600" b="1" spc="-10" dirty="0">
                <a:solidFill>
                  <a:schemeClr val="bg1"/>
                </a:solidFill>
                <a:latin typeface="Segoe UI Semibold"/>
                <a:cs typeface="Segoe UI Semibold"/>
              </a:rPr>
              <a:t>e</a:t>
            </a:r>
            <a:r>
              <a:rPr sz="1600" b="1" spc="-20" dirty="0">
                <a:solidFill>
                  <a:schemeClr val="bg1"/>
                </a:solidFill>
                <a:latin typeface="Segoe UI Semibold"/>
                <a:cs typeface="Segoe UI Semibold"/>
              </a:rPr>
              <a:t>x</a:t>
            </a:r>
            <a:r>
              <a:rPr sz="1600" b="1" spc="-5" dirty="0">
                <a:solidFill>
                  <a:schemeClr val="bg1"/>
                </a:solidFill>
                <a:latin typeface="Segoe UI Semibold"/>
                <a:cs typeface="Segoe UI Semibold"/>
              </a:rPr>
              <a:t>c</a:t>
            </a:r>
            <a:r>
              <a:rPr sz="1600" b="1" spc="-10" dirty="0">
                <a:solidFill>
                  <a:schemeClr val="bg1"/>
                </a:solidFill>
                <a:latin typeface="Segoe UI Semibold"/>
                <a:cs typeface="Segoe UI Semibold"/>
              </a:rPr>
              <a:t>l</a:t>
            </a:r>
            <a:r>
              <a:rPr sz="1600" b="1" dirty="0">
                <a:solidFill>
                  <a:schemeClr val="bg1"/>
                </a:solidFill>
                <a:latin typeface="Segoe UI Semibold"/>
                <a:cs typeface="Segoe UI Semibold"/>
              </a:rPr>
              <a:t>u</a:t>
            </a:r>
            <a:r>
              <a:rPr sz="1600" b="1" spc="-5" dirty="0">
                <a:solidFill>
                  <a:schemeClr val="bg1"/>
                </a:solidFill>
                <a:latin typeface="Segoe UI Semibold"/>
                <a:cs typeface="Segoe UI Semibold"/>
              </a:rPr>
              <a:t>t</a:t>
            </a:r>
            <a:r>
              <a:rPr sz="1600" b="1" dirty="0">
                <a:solidFill>
                  <a:schemeClr val="bg1"/>
                </a:solidFill>
                <a:latin typeface="Segoe UI Semibold"/>
                <a:cs typeface="Segoe UI Semibold"/>
              </a:rPr>
              <a:t>	</a:t>
            </a:r>
            <a:r>
              <a:rPr sz="1600" b="1" spc="-35" dirty="0">
                <a:solidFill>
                  <a:schemeClr val="bg1"/>
                </a:solidFill>
                <a:latin typeface="Segoe UI Semibold"/>
                <a:cs typeface="Segoe UI Semibold"/>
              </a:rPr>
              <a:t>p</a:t>
            </a:r>
            <a:r>
              <a:rPr sz="1600" b="1" spc="-5" dirty="0">
                <a:solidFill>
                  <a:schemeClr val="bg1"/>
                </a:solidFill>
                <a:latin typeface="Segoe UI Semibold"/>
                <a:cs typeface="Segoe UI Semibold"/>
              </a:rPr>
              <a:t>as</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i</a:t>
            </a:r>
            <a:r>
              <a:rPr sz="1600" b="1" dirty="0">
                <a:solidFill>
                  <a:schemeClr val="bg1"/>
                </a:solidFill>
                <a:latin typeface="Segoe UI Semibold"/>
                <a:cs typeface="Segoe UI Semibold"/>
              </a:rPr>
              <a:t>n</a:t>
            </a:r>
            <a:r>
              <a:rPr sz="1600" b="1" spc="-20" dirty="0">
                <a:solidFill>
                  <a:schemeClr val="bg1"/>
                </a:solidFill>
                <a:latin typeface="Segoe UI Semibold"/>
                <a:cs typeface="Segoe UI Semibold"/>
              </a:rPr>
              <a:t>t</a:t>
            </a:r>
            <a:r>
              <a:rPr sz="1600" b="1" spc="-10" dirty="0">
                <a:solidFill>
                  <a:schemeClr val="bg1"/>
                </a:solidFill>
                <a:latin typeface="Segoe UI Semibold"/>
                <a:cs typeface="Segoe UI Semibold"/>
              </a:rPr>
              <a:t>er</a:t>
            </a:r>
            <a:r>
              <a:rPr sz="1600" b="1" dirty="0">
                <a:solidFill>
                  <a:schemeClr val="bg1"/>
                </a:solidFill>
                <a:latin typeface="Segoe UI Semibold"/>
                <a:cs typeface="Segoe UI Semibold"/>
              </a:rPr>
              <a:t>n</a:t>
            </a:r>
            <a:r>
              <a:rPr sz="1600" b="1" spc="-10" dirty="0">
                <a:solidFill>
                  <a:schemeClr val="bg1"/>
                </a:solidFill>
                <a:latin typeface="Segoe UI Semibold"/>
                <a:cs typeface="Segoe UI Semibold"/>
              </a:rPr>
              <a:t>et</a:t>
            </a:r>
            <a:r>
              <a:rPr sz="1600" b="1" spc="-5" dirty="0">
                <a:solidFill>
                  <a:schemeClr val="bg1"/>
                </a:solidFill>
                <a:latin typeface="Segoe UI Semibold"/>
                <a:cs typeface="Segoe UI Semibold"/>
              </a:rPr>
              <a:t>,</a:t>
            </a:r>
            <a:r>
              <a:rPr sz="1600" b="1" dirty="0">
                <a:solidFill>
                  <a:schemeClr val="bg1"/>
                </a:solidFill>
                <a:latin typeface="Segoe UI Semibold"/>
                <a:cs typeface="Segoe UI Semibold"/>
              </a:rPr>
              <a:t>	</a:t>
            </a:r>
            <a:r>
              <a:rPr sz="1600" b="1" spc="-5" dirty="0">
                <a:solidFill>
                  <a:schemeClr val="bg1"/>
                </a:solidFill>
                <a:latin typeface="Segoe UI Semibold"/>
                <a:cs typeface="Segoe UI Semibold"/>
              </a:rPr>
              <a:t>mais</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a</a:t>
            </a:r>
            <a:r>
              <a:rPr sz="1600" b="1" spc="-5" dirty="0">
                <a:solidFill>
                  <a:schemeClr val="bg1"/>
                </a:solidFill>
                <a:latin typeface="Segoe UI Semibold"/>
                <a:cs typeface="Segoe UI Semibold"/>
              </a:rPr>
              <a:t>u</a:t>
            </a:r>
            <a:r>
              <a:rPr sz="1600" b="1" dirty="0">
                <a:solidFill>
                  <a:schemeClr val="bg1"/>
                </a:solidFill>
                <a:latin typeface="Segoe UI Semibold"/>
                <a:cs typeface="Segoe UI Semibold"/>
              </a:rPr>
              <a:t>	</a:t>
            </a:r>
            <a:r>
              <a:rPr sz="1600" b="1" spc="-5" dirty="0">
                <a:solidFill>
                  <a:schemeClr val="bg1"/>
                </a:solidFill>
                <a:latin typeface="Segoe UI Semibold"/>
                <a:cs typeface="Segoe UI Semibold"/>
              </a:rPr>
              <a:t>c</a:t>
            </a:r>
            <a:r>
              <a:rPr sz="1600" b="1" spc="-15" dirty="0">
                <a:solidFill>
                  <a:schemeClr val="bg1"/>
                </a:solidFill>
                <a:latin typeface="Segoe UI Semibold"/>
                <a:cs typeface="Segoe UI Semibold"/>
              </a:rPr>
              <a:t>o</a:t>
            </a:r>
            <a:r>
              <a:rPr sz="1600" b="1" spc="-5" dirty="0">
                <a:solidFill>
                  <a:schemeClr val="bg1"/>
                </a:solidFill>
                <a:latin typeface="Segoe UI Semibold"/>
                <a:cs typeface="Segoe UI Semibold"/>
              </a:rPr>
              <a:t>n</a:t>
            </a:r>
            <a:r>
              <a:rPr sz="1600" b="1" spc="-10" dirty="0">
                <a:solidFill>
                  <a:schemeClr val="bg1"/>
                </a:solidFill>
                <a:latin typeface="Segoe UI Semibold"/>
                <a:cs typeface="Segoe UI Semibold"/>
              </a:rPr>
              <a:t>tr</a:t>
            </a:r>
            <a:r>
              <a:rPr sz="1600" b="1" spc="-15" dirty="0">
                <a:solidFill>
                  <a:schemeClr val="bg1"/>
                </a:solidFill>
                <a:latin typeface="Segoe UI Semibold"/>
                <a:cs typeface="Segoe UI Semibold"/>
              </a:rPr>
              <a:t>a</a:t>
            </a:r>
            <a:r>
              <a:rPr sz="1600" b="1" spc="-10" dirty="0">
                <a:solidFill>
                  <a:schemeClr val="bg1"/>
                </a:solidFill>
                <a:latin typeface="Segoe UI Semibold"/>
                <a:cs typeface="Segoe UI Semibold"/>
              </a:rPr>
              <a:t>i</a:t>
            </a:r>
            <a:r>
              <a:rPr sz="1600" b="1" spc="-20" dirty="0">
                <a:solidFill>
                  <a:schemeClr val="bg1"/>
                </a:solidFill>
                <a:latin typeface="Segoe UI Semibold"/>
                <a:cs typeface="Segoe UI Semibold"/>
              </a:rPr>
              <a:t>r</a:t>
            </a:r>
            <a:r>
              <a:rPr sz="1600" b="1" spc="-5" dirty="0">
                <a:solidFill>
                  <a:schemeClr val="bg1"/>
                </a:solidFill>
                <a:latin typeface="Segoe UI Semibold"/>
                <a:cs typeface="Segoe UI Semibold"/>
              </a:rPr>
              <a:t>e</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est</a:t>
            </a:r>
            <a:endParaRPr sz="1600" b="1" dirty="0">
              <a:solidFill>
                <a:schemeClr val="bg1"/>
              </a:solidFill>
              <a:latin typeface="Segoe UI Semibold"/>
              <a:cs typeface="Segoe UI Semibold"/>
            </a:endParaRPr>
          </a:p>
        </p:txBody>
      </p:sp>
      <p:sp>
        <p:nvSpPr>
          <p:cNvPr id="11" name="object 11">
            <a:extLst>
              <a:ext uri="{FF2B5EF4-FFF2-40B4-BE49-F238E27FC236}">
                <a16:creationId xmlns:a16="http://schemas.microsoft.com/office/drawing/2014/main" id="{1A836090-8752-7BF9-C528-1DDA84B2648E}"/>
              </a:ext>
            </a:extLst>
          </p:cNvPr>
          <p:cNvSpPr txBox="1"/>
          <p:nvPr/>
        </p:nvSpPr>
        <p:spPr>
          <a:xfrm>
            <a:off x="6804786" y="4920234"/>
            <a:ext cx="5292090"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chemeClr val="bg1"/>
                </a:solidFill>
                <a:latin typeface="Segoe UI Semibold"/>
                <a:cs typeface="Segoe UI Semibold"/>
              </a:rPr>
              <a:t>complémentaire</a:t>
            </a:r>
            <a:r>
              <a:rPr sz="1600" b="1" spc="400" dirty="0">
                <a:solidFill>
                  <a:schemeClr val="bg1"/>
                </a:solidFill>
                <a:latin typeface="Segoe UI Semibold"/>
                <a:cs typeface="Segoe UI Semibold"/>
              </a:rPr>
              <a:t> </a:t>
            </a:r>
            <a:r>
              <a:rPr sz="1600" b="1" spc="-5" dirty="0">
                <a:solidFill>
                  <a:schemeClr val="bg1"/>
                </a:solidFill>
                <a:latin typeface="Segoe UI Semibold"/>
                <a:cs typeface="Segoe UI Semibold"/>
              </a:rPr>
              <a:t>car</a:t>
            </a:r>
            <a:r>
              <a:rPr sz="1600" b="1" spc="390" dirty="0">
                <a:solidFill>
                  <a:schemeClr val="bg1"/>
                </a:solidFill>
                <a:latin typeface="Segoe UI Semibold"/>
                <a:cs typeface="Segoe UI Semibold"/>
              </a:rPr>
              <a:t> </a:t>
            </a:r>
            <a:r>
              <a:rPr sz="1600" b="1" spc="-10" dirty="0">
                <a:solidFill>
                  <a:schemeClr val="bg1"/>
                </a:solidFill>
                <a:latin typeface="Segoe UI Semibold"/>
                <a:cs typeface="Segoe UI Semibold"/>
              </a:rPr>
              <a:t>il</a:t>
            </a:r>
            <a:r>
              <a:rPr sz="1600" b="1" spc="395" dirty="0">
                <a:solidFill>
                  <a:schemeClr val="bg1"/>
                </a:solidFill>
                <a:latin typeface="Segoe UI Semibold"/>
                <a:cs typeface="Segoe UI Semibold"/>
              </a:rPr>
              <a:t> </a:t>
            </a:r>
            <a:r>
              <a:rPr sz="1600" b="1" spc="-5" dirty="0">
                <a:solidFill>
                  <a:schemeClr val="bg1"/>
                </a:solidFill>
                <a:latin typeface="Segoe UI Semibold"/>
                <a:cs typeface="Segoe UI Semibold"/>
              </a:rPr>
              <a:t>peut</a:t>
            </a:r>
            <a:r>
              <a:rPr sz="1600" b="1" spc="395" dirty="0">
                <a:solidFill>
                  <a:schemeClr val="bg1"/>
                </a:solidFill>
                <a:latin typeface="Segoe UI Semibold"/>
                <a:cs typeface="Segoe UI Semibold"/>
              </a:rPr>
              <a:t> </a:t>
            </a:r>
            <a:r>
              <a:rPr sz="1600" b="1" spc="-5" dirty="0">
                <a:solidFill>
                  <a:schemeClr val="bg1"/>
                </a:solidFill>
                <a:latin typeface="Segoe UI Semibold"/>
                <a:cs typeface="Segoe UI Semibold"/>
              </a:rPr>
              <a:t>y</a:t>
            </a:r>
            <a:r>
              <a:rPr sz="1600" b="1" spc="400" dirty="0">
                <a:solidFill>
                  <a:schemeClr val="bg1"/>
                </a:solidFill>
                <a:latin typeface="Segoe UI Semibold"/>
                <a:cs typeface="Segoe UI Semibold"/>
              </a:rPr>
              <a:t> </a:t>
            </a:r>
            <a:r>
              <a:rPr sz="1600" b="1" spc="-10" dirty="0">
                <a:solidFill>
                  <a:schemeClr val="bg1"/>
                </a:solidFill>
                <a:latin typeface="Segoe UI Semibold"/>
                <a:cs typeface="Segoe UI Semibold"/>
              </a:rPr>
              <a:t>être</a:t>
            </a:r>
            <a:r>
              <a:rPr sz="1600" b="1" spc="400" dirty="0">
                <a:solidFill>
                  <a:schemeClr val="bg1"/>
                </a:solidFill>
                <a:latin typeface="Segoe UI Semibold"/>
                <a:cs typeface="Segoe UI Semibold"/>
              </a:rPr>
              <a:t> </a:t>
            </a:r>
            <a:r>
              <a:rPr sz="1600" b="1" spc="-10" dirty="0">
                <a:solidFill>
                  <a:schemeClr val="bg1"/>
                </a:solidFill>
                <a:latin typeface="Segoe UI Semibold"/>
                <a:cs typeface="Segoe UI Semibold"/>
              </a:rPr>
              <a:t>interconnecté</a:t>
            </a:r>
            <a:r>
              <a:rPr sz="1600" b="1" spc="425" dirty="0">
                <a:solidFill>
                  <a:schemeClr val="bg1"/>
                </a:solidFill>
                <a:latin typeface="Segoe UI Semibold"/>
                <a:cs typeface="Segoe UI Semibold"/>
              </a:rPr>
              <a:t> </a:t>
            </a:r>
            <a:r>
              <a:rPr sz="1600" b="1" spc="-5" dirty="0">
                <a:solidFill>
                  <a:schemeClr val="bg1"/>
                </a:solidFill>
                <a:latin typeface="Segoe UI Semibold"/>
                <a:cs typeface="Segoe UI Semibold"/>
              </a:rPr>
              <a:t>et</a:t>
            </a:r>
            <a:r>
              <a:rPr sz="1600" b="1" spc="380" dirty="0">
                <a:solidFill>
                  <a:schemeClr val="bg1"/>
                </a:solidFill>
                <a:latin typeface="Segoe UI Semibold"/>
                <a:cs typeface="Segoe UI Semibold"/>
              </a:rPr>
              <a:t> </a:t>
            </a:r>
            <a:r>
              <a:rPr sz="1600" b="1" dirty="0">
                <a:solidFill>
                  <a:schemeClr val="bg1"/>
                </a:solidFill>
                <a:latin typeface="Segoe UI Semibold"/>
                <a:cs typeface="Segoe UI Semibold"/>
              </a:rPr>
              <a:t>ce</a:t>
            </a:r>
          </a:p>
        </p:txBody>
      </p:sp>
      <p:sp>
        <p:nvSpPr>
          <p:cNvPr id="12" name="object 12">
            <a:extLst>
              <a:ext uri="{FF2B5EF4-FFF2-40B4-BE49-F238E27FC236}">
                <a16:creationId xmlns:a16="http://schemas.microsoft.com/office/drawing/2014/main" id="{0020C7DF-EF3E-8605-2282-D3C84F1ADC18}"/>
              </a:ext>
            </a:extLst>
          </p:cNvPr>
          <p:cNvSpPr txBox="1"/>
          <p:nvPr/>
        </p:nvSpPr>
        <p:spPr>
          <a:xfrm>
            <a:off x="6461886" y="5164073"/>
            <a:ext cx="5634990" cy="1000760"/>
          </a:xfrm>
          <a:prstGeom prst="rect">
            <a:avLst/>
          </a:prstGeom>
        </p:spPr>
        <p:txBody>
          <a:bodyPr vert="horz" wrap="square" lIns="0" tIns="12065" rIns="0" bIns="0" rtlCol="0">
            <a:spAutoFit/>
          </a:bodyPr>
          <a:lstStyle/>
          <a:p>
            <a:pPr marL="354965" algn="just">
              <a:lnSpc>
                <a:spcPct val="100000"/>
              </a:lnSpc>
              <a:spcBef>
                <a:spcPts val="95"/>
              </a:spcBef>
            </a:pPr>
            <a:r>
              <a:rPr sz="1600" b="1" spc="-5" dirty="0">
                <a:solidFill>
                  <a:schemeClr val="bg1"/>
                </a:solidFill>
                <a:latin typeface="Segoe UI Semibold"/>
                <a:cs typeface="Segoe UI Semibold"/>
              </a:rPr>
              <a:t>faisant</a:t>
            </a:r>
            <a:r>
              <a:rPr sz="1600" b="1" spc="15" dirty="0">
                <a:solidFill>
                  <a:schemeClr val="bg1"/>
                </a:solidFill>
                <a:latin typeface="Segoe UI Semibold"/>
                <a:cs typeface="Segoe UI Semibold"/>
              </a:rPr>
              <a:t> </a:t>
            </a:r>
            <a:r>
              <a:rPr sz="1600" b="1" spc="-10" dirty="0">
                <a:solidFill>
                  <a:schemeClr val="bg1"/>
                </a:solidFill>
                <a:latin typeface="Segoe UI Semibold"/>
                <a:cs typeface="Segoe UI Semibold"/>
              </a:rPr>
              <a:t>renforcer</a:t>
            </a:r>
            <a:r>
              <a:rPr sz="1600" b="1" spc="-20" dirty="0">
                <a:solidFill>
                  <a:schemeClr val="bg1"/>
                </a:solidFill>
                <a:latin typeface="Segoe UI Semibold"/>
                <a:cs typeface="Segoe UI Semibold"/>
              </a:rPr>
              <a:t> </a:t>
            </a:r>
            <a:r>
              <a:rPr sz="1600" b="1" spc="-5" dirty="0">
                <a:solidFill>
                  <a:schemeClr val="bg1"/>
                </a:solidFill>
                <a:latin typeface="Segoe UI Semibold"/>
                <a:cs typeface="Segoe UI Semibold"/>
              </a:rPr>
              <a:t>sa fiabilité</a:t>
            </a:r>
            <a:r>
              <a:rPr sz="1600" b="1" spc="-20" dirty="0">
                <a:solidFill>
                  <a:schemeClr val="bg1"/>
                </a:solidFill>
                <a:latin typeface="Segoe UI Semibold"/>
                <a:cs typeface="Segoe UI Semibold"/>
              </a:rPr>
              <a:t> </a:t>
            </a:r>
            <a:r>
              <a:rPr sz="1600" b="1" spc="-5" dirty="0">
                <a:solidFill>
                  <a:schemeClr val="bg1"/>
                </a:solidFill>
                <a:latin typeface="Segoe UI Semibold"/>
                <a:cs typeface="Segoe UI Semibold"/>
              </a:rPr>
              <a:t>et</a:t>
            </a:r>
            <a:r>
              <a:rPr sz="1600" b="1" spc="-10" dirty="0">
                <a:solidFill>
                  <a:schemeClr val="bg1"/>
                </a:solidFill>
                <a:latin typeface="Segoe UI Semibold"/>
                <a:cs typeface="Segoe UI Semibold"/>
              </a:rPr>
              <a:t> </a:t>
            </a:r>
            <a:r>
              <a:rPr sz="1600" b="1" spc="-5" dirty="0">
                <a:solidFill>
                  <a:schemeClr val="bg1"/>
                </a:solidFill>
                <a:latin typeface="Segoe UI Semibold"/>
                <a:cs typeface="Segoe UI Semibold"/>
              </a:rPr>
              <a:t>sa</a:t>
            </a:r>
            <a:r>
              <a:rPr sz="1600" b="1" spc="10" dirty="0">
                <a:solidFill>
                  <a:schemeClr val="bg1"/>
                </a:solidFill>
                <a:latin typeface="Segoe UI Semibold"/>
                <a:cs typeface="Segoe UI Semibold"/>
              </a:rPr>
              <a:t> </a:t>
            </a:r>
            <a:r>
              <a:rPr sz="1600" b="1" spc="-5" dirty="0">
                <a:solidFill>
                  <a:schemeClr val="bg1"/>
                </a:solidFill>
                <a:latin typeface="Segoe UI Semibold"/>
                <a:cs typeface="Segoe UI Semibold"/>
              </a:rPr>
              <a:t>qualité de</a:t>
            </a:r>
            <a:r>
              <a:rPr sz="1600" b="1" spc="10" dirty="0">
                <a:solidFill>
                  <a:schemeClr val="bg1"/>
                </a:solidFill>
                <a:latin typeface="Segoe UI Semibold"/>
                <a:cs typeface="Segoe UI Semibold"/>
              </a:rPr>
              <a:t> </a:t>
            </a:r>
            <a:r>
              <a:rPr sz="1600" b="1" dirty="0">
                <a:solidFill>
                  <a:schemeClr val="bg1"/>
                </a:solidFill>
                <a:latin typeface="Segoe UI Semibold"/>
                <a:cs typeface="Segoe UI Semibold"/>
              </a:rPr>
              <a:t>service.</a:t>
            </a:r>
          </a:p>
          <a:p>
            <a:pPr marL="299085" marR="5080" indent="-287020" algn="just">
              <a:lnSpc>
                <a:spcPct val="100000"/>
              </a:lnSpc>
              <a:buFont typeface="Arial MT"/>
              <a:buChar char="•"/>
              <a:tabLst>
                <a:tab pos="299720" algn="l"/>
              </a:tabLst>
            </a:pPr>
            <a:r>
              <a:rPr sz="1600" b="1" spc="-5" dirty="0">
                <a:solidFill>
                  <a:schemeClr val="bg1"/>
                </a:solidFill>
                <a:latin typeface="Segoe UI Semibold"/>
                <a:cs typeface="Segoe UI Semibold"/>
              </a:rPr>
              <a:t>RENAL, en permettant aux </a:t>
            </a:r>
            <a:r>
              <a:rPr sz="1600" b="1" spc="-10" dirty="0">
                <a:solidFill>
                  <a:schemeClr val="bg1"/>
                </a:solidFill>
                <a:latin typeface="Segoe UI Semibold"/>
                <a:cs typeface="Segoe UI Semibold"/>
              </a:rPr>
              <a:t>opérateurs </a:t>
            </a:r>
            <a:r>
              <a:rPr sz="1600" b="1" spc="-5" dirty="0">
                <a:solidFill>
                  <a:schemeClr val="bg1"/>
                </a:solidFill>
                <a:latin typeface="Segoe UI Semibold"/>
                <a:cs typeface="Segoe UI Semibold"/>
              </a:rPr>
              <a:t>de ne </a:t>
            </a:r>
            <a:r>
              <a:rPr sz="1600" b="1" spc="-10" dirty="0">
                <a:solidFill>
                  <a:schemeClr val="bg1"/>
                </a:solidFill>
                <a:latin typeface="Segoe UI Semibold"/>
                <a:cs typeface="Segoe UI Semibold"/>
              </a:rPr>
              <a:t>plus devoir </a:t>
            </a:r>
            <a:r>
              <a:rPr sz="1600" b="1" spc="-5" dirty="0">
                <a:solidFill>
                  <a:schemeClr val="bg1"/>
                </a:solidFill>
                <a:latin typeface="Segoe UI Semibold"/>
                <a:cs typeface="Segoe UI Semibold"/>
              </a:rPr>
              <a:t> </a:t>
            </a:r>
            <a:r>
              <a:rPr sz="1600" b="1" spc="-10" dirty="0">
                <a:solidFill>
                  <a:schemeClr val="bg1"/>
                </a:solidFill>
                <a:latin typeface="Segoe UI Semibold"/>
                <a:cs typeface="Segoe UI Semibold"/>
              </a:rPr>
              <a:t>consacrer </a:t>
            </a:r>
            <a:r>
              <a:rPr sz="1600" b="1" spc="-5" dirty="0">
                <a:solidFill>
                  <a:schemeClr val="bg1"/>
                </a:solidFill>
                <a:latin typeface="Segoe UI Semibold"/>
                <a:cs typeface="Segoe UI Semibold"/>
              </a:rPr>
              <a:t>80% </a:t>
            </a:r>
            <a:r>
              <a:rPr sz="1600" b="1" spc="-10" dirty="0">
                <a:solidFill>
                  <a:schemeClr val="bg1"/>
                </a:solidFill>
                <a:latin typeface="Segoe UI Semibold"/>
                <a:cs typeface="Segoe UI Semibold"/>
              </a:rPr>
              <a:t>de bande passante </a:t>
            </a:r>
            <a:r>
              <a:rPr sz="1600" b="1" spc="-5" dirty="0">
                <a:solidFill>
                  <a:schemeClr val="bg1"/>
                </a:solidFill>
                <a:latin typeface="Segoe UI Semibold"/>
                <a:cs typeface="Segoe UI Semibold"/>
              </a:rPr>
              <a:t>à </a:t>
            </a:r>
            <a:r>
              <a:rPr sz="1600" b="1" spc="-10" dirty="0">
                <a:solidFill>
                  <a:schemeClr val="bg1"/>
                </a:solidFill>
                <a:latin typeface="Segoe UI Semibold"/>
                <a:cs typeface="Segoe UI Semibold"/>
              </a:rPr>
              <a:t>l’internet </a:t>
            </a:r>
            <a:r>
              <a:rPr sz="1600" b="1" spc="-5" dirty="0">
                <a:solidFill>
                  <a:schemeClr val="bg1"/>
                </a:solidFill>
                <a:latin typeface="Segoe UI Semibold"/>
                <a:cs typeface="Segoe UI Semibold"/>
              </a:rPr>
              <a:t>leur génère </a:t>
            </a:r>
            <a:r>
              <a:rPr sz="1600" b="1" dirty="0">
                <a:solidFill>
                  <a:schemeClr val="bg1"/>
                </a:solidFill>
                <a:latin typeface="Segoe UI Semibold"/>
                <a:cs typeface="Segoe UI Semibold"/>
              </a:rPr>
              <a:t> </a:t>
            </a:r>
            <a:r>
              <a:rPr sz="1600" b="1" spc="-10" dirty="0">
                <a:solidFill>
                  <a:schemeClr val="bg1"/>
                </a:solidFill>
                <a:latin typeface="Segoe UI Semibold"/>
                <a:cs typeface="Segoe UI Semibold"/>
              </a:rPr>
              <a:t>l’équivalent</a:t>
            </a:r>
            <a:r>
              <a:rPr sz="1600" b="1" spc="-15" dirty="0">
                <a:solidFill>
                  <a:schemeClr val="bg1"/>
                </a:solidFill>
                <a:latin typeface="Segoe UI Semibold"/>
                <a:cs typeface="Segoe UI Semibold"/>
              </a:rPr>
              <a:t> </a:t>
            </a:r>
            <a:r>
              <a:rPr sz="1600" b="1" spc="-5" dirty="0">
                <a:solidFill>
                  <a:schemeClr val="bg1"/>
                </a:solidFill>
                <a:latin typeface="Segoe UI Semibold"/>
                <a:cs typeface="Segoe UI Semibold"/>
              </a:rPr>
              <a:t>en</a:t>
            </a:r>
            <a:r>
              <a:rPr sz="1600" b="1" spc="5" dirty="0">
                <a:solidFill>
                  <a:schemeClr val="bg1"/>
                </a:solidFill>
                <a:latin typeface="Segoe UI Semibold"/>
                <a:cs typeface="Segoe UI Semibold"/>
              </a:rPr>
              <a:t> </a:t>
            </a:r>
            <a:r>
              <a:rPr sz="1600" b="1" spc="-5" dirty="0">
                <a:solidFill>
                  <a:schemeClr val="bg1"/>
                </a:solidFill>
                <a:latin typeface="Segoe UI Semibold"/>
                <a:cs typeface="Segoe UI Semibold"/>
              </a:rPr>
              <a:t>économie</a:t>
            </a:r>
            <a:r>
              <a:rPr sz="1600" b="1" spc="-25" dirty="0">
                <a:solidFill>
                  <a:schemeClr val="bg1"/>
                </a:solidFill>
                <a:latin typeface="Segoe UI Semibold"/>
                <a:cs typeface="Segoe UI Semibold"/>
              </a:rPr>
              <a:t> </a:t>
            </a:r>
            <a:r>
              <a:rPr sz="1600" b="1" spc="-5" dirty="0">
                <a:solidFill>
                  <a:schemeClr val="bg1"/>
                </a:solidFill>
                <a:latin typeface="Segoe UI Semibold"/>
                <a:cs typeface="Segoe UI Semibold"/>
              </a:rPr>
              <a:t>financière.</a:t>
            </a:r>
            <a:endParaRPr sz="1600" b="1" dirty="0">
              <a:solidFill>
                <a:schemeClr val="bg1"/>
              </a:solidFill>
              <a:latin typeface="Segoe UI Semibold"/>
              <a:cs typeface="Segoe UI Semibold"/>
            </a:endParaRPr>
          </a:p>
        </p:txBody>
      </p:sp>
      <p:sp>
        <p:nvSpPr>
          <p:cNvPr id="13" name="object 13">
            <a:extLst>
              <a:ext uri="{FF2B5EF4-FFF2-40B4-BE49-F238E27FC236}">
                <a16:creationId xmlns:a16="http://schemas.microsoft.com/office/drawing/2014/main" id="{23B771F3-1537-8303-91A9-33DCA968EE43}"/>
              </a:ext>
            </a:extLst>
          </p:cNvPr>
          <p:cNvSpPr/>
          <p:nvPr/>
        </p:nvSpPr>
        <p:spPr>
          <a:xfrm>
            <a:off x="2249423" y="1380744"/>
            <a:ext cx="3983990" cy="368935"/>
          </a:xfrm>
          <a:custGeom>
            <a:avLst/>
            <a:gdLst/>
            <a:ahLst/>
            <a:cxnLst/>
            <a:rect l="l" t="t" r="r" b="b"/>
            <a:pathLst>
              <a:path w="3983990" h="368935">
                <a:moveTo>
                  <a:pt x="3983736" y="0"/>
                </a:moveTo>
                <a:lnTo>
                  <a:pt x="0" y="0"/>
                </a:lnTo>
                <a:lnTo>
                  <a:pt x="0" y="368808"/>
                </a:lnTo>
                <a:lnTo>
                  <a:pt x="3983736" y="368808"/>
                </a:lnTo>
                <a:lnTo>
                  <a:pt x="3983736" y="0"/>
                </a:lnTo>
                <a:close/>
              </a:path>
            </a:pathLst>
          </a:custGeom>
          <a:solidFill>
            <a:srgbClr val="BEBEBE"/>
          </a:solidFill>
        </p:spPr>
        <p:txBody>
          <a:bodyPr wrap="square" lIns="0" tIns="0" rIns="0" bIns="0" rtlCol="0"/>
          <a:lstStyle/>
          <a:p>
            <a:endParaRPr/>
          </a:p>
        </p:txBody>
      </p:sp>
      <p:sp>
        <p:nvSpPr>
          <p:cNvPr id="14" name="object 14">
            <a:extLst>
              <a:ext uri="{FF2B5EF4-FFF2-40B4-BE49-F238E27FC236}">
                <a16:creationId xmlns:a16="http://schemas.microsoft.com/office/drawing/2014/main" id="{940BD7CA-E0D5-026E-3ADF-23A65ABE39AF}"/>
              </a:ext>
            </a:extLst>
          </p:cNvPr>
          <p:cNvSpPr/>
          <p:nvPr/>
        </p:nvSpPr>
        <p:spPr>
          <a:xfrm>
            <a:off x="7222235" y="1388363"/>
            <a:ext cx="4951730" cy="368935"/>
          </a:xfrm>
          <a:custGeom>
            <a:avLst/>
            <a:gdLst/>
            <a:ahLst/>
            <a:cxnLst/>
            <a:rect l="l" t="t" r="r" b="b"/>
            <a:pathLst>
              <a:path w="4951730" h="368935">
                <a:moveTo>
                  <a:pt x="4951476" y="0"/>
                </a:moveTo>
                <a:lnTo>
                  <a:pt x="0" y="0"/>
                </a:lnTo>
                <a:lnTo>
                  <a:pt x="0" y="368808"/>
                </a:lnTo>
                <a:lnTo>
                  <a:pt x="4951476" y="368808"/>
                </a:lnTo>
                <a:lnTo>
                  <a:pt x="4951476" y="0"/>
                </a:lnTo>
                <a:close/>
              </a:path>
            </a:pathLst>
          </a:custGeom>
          <a:solidFill>
            <a:srgbClr val="BEBEBE"/>
          </a:solidFill>
        </p:spPr>
        <p:txBody>
          <a:bodyPr wrap="square" lIns="0" tIns="0" rIns="0" bIns="0" rtlCol="0"/>
          <a:lstStyle/>
          <a:p>
            <a:endParaRPr/>
          </a:p>
        </p:txBody>
      </p:sp>
      <p:sp>
        <p:nvSpPr>
          <p:cNvPr id="15" name="object 15">
            <a:extLst>
              <a:ext uri="{FF2B5EF4-FFF2-40B4-BE49-F238E27FC236}">
                <a16:creationId xmlns:a16="http://schemas.microsoft.com/office/drawing/2014/main" id="{8112930B-2324-75A7-6066-C14CE036FE49}"/>
              </a:ext>
            </a:extLst>
          </p:cNvPr>
          <p:cNvSpPr txBox="1"/>
          <p:nvPr/>
        </p:nvSpPr>
        <p:spPr>
          <a:xfrm>
            <a:off x="2327910" y="1415237"/>
            <a:ext cx="8985885" cy="300355"/>
          </a:xfrm>
          <a:prstGeom prst="rect">
            <a:avLst/>
          </a:prstGeom>
        </p:spPr>
        <p:txBody>
          <a:bodyPr vert="horz" wrap="square" lIns="0" tIns="12700" rIns="0" bIns="0" rtlCol="0">
            <a:spAutoFit/>
          </a:bodyPr>
          <a:lstStyle/>
          <a:p>
            <a:pPr marL="12700">
              <a:lnSpc>
                <a:spcPct val="100000"/>
              </a:lnSpc>
              <a:spcBef>
                <a:spcPts val="100"/>
              </a:spcBef>
              <a:tabLst>
                <a:tab pos="5768975" algn="l"/>
              </a:tabLst>
            </a:pPr>
            <a:r>
              <a:rPr sz="2700" spc="-7" baseline="1543" dirty="0">
                <a:solidFill>
                  <a:srgbClr val="0000CC"/>
                </a:solidFill>
                <a:latin typeface="Segoe UI Semibold"/>
                <a:cs typeface="Segoe UI Semibold"/>
              </a:rPr>
              <a:t>RÉSEAUX</a:t>
            </a:r>
            <a:r>
              <a:rPr sz="2700" spc="30" baseline="1543" dirty="0">
                <a:solidFill>
                  <a:srgbClr val="0000CC"/>
                </a:solidFill>
                <a:latin typeface="Segoe UI Semibold"/>
                <a:cs typeface="Segoe UI Semibold"/>
              </a:rPr>
              <a:t> </a:t>
            </a:r>
            <a:r>
              <a:rPr sz="2700" baseline="1543" dirty="0">
                <a:solidFill>
                  <a:srgbClr val="0000CC"/>
                </a:solidFill>
                <a:latin typeface="Segoe UI Semibold"/>
                <a:cs typeface="Segoe UI Semibold"/>
              </a:rPr>
              <a:t>CLASSIQUES</a:t>
            </a:r>
            <a:r>
              <a:rPr sz="2700" spc="15" baseline="1543" dirty="0">
                <a:solidFill>
                  <a:srgbClr val="0000CC"/>
                </a:solidFill>
                <a:latin typeface="Segoe UI Semibold"/>
                <a:cs typeface="Segoe UI Semibold"/>
              </a:rPr>
              <a:t> </a:t>
            </a:r>
            <a:r>
              <a:rPr sz="2700" spc="-22" baseline="1543" dirty="0">
                <a:solidFill>
                  <a:srgbClr val="0000CC"/>
                </a:solidFill>
                <a:latin typeface="Segoe UI Semibold"/>
                <a:cs typeface="Segoe UI Semibold"/>
              </a:rPr>
              <a:t>(EXISTANTS)	</a:t>
            </a:r>
            <a:r>
              <a:rPr sz="1800" spc="-5" dirty="0">
                <a:solidFill>
                  <a:srgbClr val="0000CC"/>
                </a:solidFill>
                <a:latin typeface="Segoe UI Semibold"/>
                <a:cs typeface="Segoe UI Semibold"/>
              </a:rPr>
              <a:t>RESEAUX</a:t>
            </a:r>
            <a:r>
              <a:rPr sz="1800" spc="-15" dirty="0">
                <a:solidFill>
                  <a:srgbClr val="0000CC"/>
                </a:solidFill>
                <a:latin typeface="Segoe UI Semibold"/>
                <a:cs typeface="Segoe UI Semibold"/>
              </a:rPr>
              <a:t> </a:t>
            </a:r>
            <a:r>
              <a:rPr sz="1800" spc="-5" dirty="0">
                <a:solidFill>
                  <a:srgbClr val="0000CC"/>
                </a:solidFill>
                <a:latin typeface="Segoe UI Semibold"/>
                <a:cs typeface="Segoe UI Semibold"/>
              </a:rPr>
              <a:t>RENAL</a:t>
            </a:r>
            <a:r>
              <a:rPr sz="1800" spc="-10" dirty="0">
                <a:solidFill>
                  <a:srgbClr val="0000CC"/>
                </a:solidFill>
                <a:latin typeface="Segoe UI Semibold"/>
                <a:cs typeface="Segoe UI Semibold"/>
              </a:rPr>
              <a:t> SMART</a:t>
            </a:r>
            <a:r>
              <a:rPr sz="1800" spc="-35" dirty="0">
                <a:solidFill>
                  <a:srgbClr val="0000CC"/>
                </a:solidFill>
                <a:latin typeface="Segoe UI Semibold"/>
                <a:cs typeface="Segoe UI Semibold"/>
              </a:rPr>
              <a:t> </a:t>
            </a:r>
            <a:r>
              <a:rPr sz="1800" spc="-5" dirty="0">
                <a:solidFill>
                  <a:srgbClr val="0000CC"/>
                </a:solidFill>
                <a:latin typeface="Segoe UI Semibold"/>
                <a:cs typeface="Segoe UI Semibold"/>
              </a:rPr>
              <a:t>80/20</a:t>
            </a:r>
            <a:endParaRPr sz="1800" dirty="0">
              <a:latin typeface="Segoe UI Semibold"/>
              <a:cs typeface="Segoe UI Semibold"/>
            </a:endParaRPr>
          </a:p>
        </p:txBody>
      </p:sp>
      <p:sp>
        <p:nvSpPr>
          <p:cNvPr id="16" name="object 16">
            <a:extLst>
              <a:ext uri="{FF2B5EF4-FFF2-40B4-BE49-F238E27FC236}">
                <a16:creationId xmlns:a16="http://schemas.microsoft.com/office/drawing/2014/main" id="{3A13C16C-2B78-7FA8-9379-E4995CB8D7E7}"/>
              </a:ext>
            </a:extLst>
          </p:cNvPr>
          <p:cNvSpPr/>
          <p:nvPr/>
        </p:nvSpPr>
        <p:spPr>
          <a:xfrm>
            <a:off x="9144" y="1389888"/>
            <a:ext cx="1885314" cy="370840"/>
          </a:xfrm>
          <a:custGeom>
            <a:avLst/>
            <a:gdLst/>
            <a:ahLst/>
            <a:cxnLst/>
            <a:rect l="l" t="t" r="r" b="b"/>
            <a:pathLst>
              <a:path w="1885314" h="370839">
                <a:moveTo>
                  <a:pt x="1885188" y="0"/>
                </a:moveTo>
                <a:lnTo>
                  <a:pt x="0" y="0"/>
                </a:lnTo>
                <a:lnTo>
                  <a:pt x="0" y="370332"/>
                </a:lnTo>
                <a:lnTo>
                  <a:pt x="1885188" y="370332"/>
                </a:lnTo>
                <a:lnTo>
                  <a:pt x="1885188" y="0"/>
                </a:lnTo>
                <a:close/>
              </a:path>
            </a:pathLst>
          </a:custGeom>
          <a:solidFill>
            <a:srgbClr val="BEBEBE"/>
          </a:solidFill>
        </p:spPr>
        <p:txBody>
          <a:bodyPr wrap="square" lIns="0" tIns="0" rIns="0" bIns="0" rtlCol="0"/>
          <a:lstStyle/>
          <a:p>
            <a:endParaRPr/>
          </a:p>
        </p:txBody>
      </p:sp>
      <p:sp>
        <p:nvSpPr>
          <p:cNvPr id="17" name="object 17">
            <a:extLst>
              <a:ext uri="{FF2B5EF4-FFF2-40B4-BE49-F238E27FC236}">
                <a16:creationId xmlns:a16="http://schemas.microsoft.com/office/drawing/2014/main" id="{23F7887B-DB91-EF8F-CAED-A6642C1079C5}"/>
              </a:ext>
            </a:extLst>
          </p:cNvPr>
          <p:cNvSpPr txBox="1"/>
          <p:nvPr/>
        </p:nvSpPr>
        <p:spPr>
          <a:xfrm>
            <a:off x="88188" y="1417141"/>
            <a:ext cx="1612900" cy="300355"/>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0000CC"/>
                </a:solidFill>
                <a:latin typeface="Segoe UI Semibold"/>
                <a:cs typeface="Segoe UI Semibold"/>
              </a:rPr>
              <a:t>Points</a:t>
            </a:r>
            <a:r>
              <a:rPr sz="1800" spc="-45" dirty="0">
                <a:solidFill>
                  <a:srgbClr val="0000CC"/>
                </a:solidFill>
                <a:latin typeface="Segoe UI Semibold"/>
                <a:cs typeface="Segoe UI Semibold"/>
              </a:rPr>
              <a:t> </a:t>
            </a:r>
            <a:r>
              <a:rPr sz="1800" spc="-5" dirty="0">
                <a:solidFill>
                  <a:srgbClr val="0000CC"/>
                </a:solidFill>
                <a:latin typeface="Segoe UI Semibold"/>
                <a:cs typeface="Segoe UI Semibold"/>
              </a:rPr>
              <a:t>critiques</a:t>
            </a:r>
            <a:endParaRPr sz="1800" dirty="0">
              <a:latin typeface="Segoe UI Semibold"/>
              <a:cs typeface="Segoe UI Semibold"/>
            </a:endParaRPr>
          </a:p>
        </p:txBody>
      </p:sp>
      <p:sp>
        <p:nvSpPr>
          <p:cNvPr id="19" name="Espace réservé du numéro de diapositive 18">
            <a:extLst>
              <a:ext uri="{FF2B5EF4-FFF2-40B4-BE49-F238E27FC236}">
                <a16:creationId xmlns:a16="http://schemas.microsoft.com/office/drawing/2014/main" id="{3A70E98F-5DBE-25F2-BD28-EB2E0CB3F357}"/>
              </a:ext>
            </a:extLst>
          </p:cNvPr>
          <p:cNvSpPr>
            <a:spLocks noGrp="1"/>
          </p:cNvSpPr>
          <p:nvPr>
            <p:ph type="sldNum" sz="quarter" idx="12"/>
          </p:nvPr>
        </p:nvSpPr>
        <p:spPr/>
        <p:txBody>
          <a:bodyPr/>
          <a:lstStyle/>
          <a:p>
            <a:fld id="{D6B58816-2761-403B-9736-09BA1ACB215A}" type="slidenum">
              <a:rPr lang="fr-FR" smtClean="0"/>
              <a:t>13</a:t>
            </a:fld>
            <a:endParaRPr lang="fr-FR"/>
          </a:p>
        </p:txBody>
      </p:sp>
    </p:spTree>
    <p:extLst>
      <p:ext uri="{BB962C8B-B14F-4D97-AF65-F5344CB8AC3E}">
        <p14:creationId xmlns:p14="http://schemas.microsoft.com/office/powerpoint/2010/main" val="123395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AA390-81BD-A0A0-896B-9CE261747D2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3292DEB-DE1D-24A2-32DB-6338DE0FD945}"/>
              </a:ext>
            </a:extLst>
          </p:cNvPr>
          <p:cNvSpPr txBox="1"/>
          <p:nvPr/>
        </p:nvSpPr>
        <p:spPr>
          <a:xfrm>
            <a:off x="11008614" y="533145"/>
            <a:ext cx="28448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Calibri"/>
                <a:cs typeface="Calibri"/>
              </a:rPr>
              <a:t>14</a:t>
            </a:r>
            <a:endParaRPr sz="2000" dirty="0">
              <a:latin typeface="Calibri"/>
              <a:cs typeface="Calibri"/>
            </a:endParaRPr>
          </a:p>
        </p:txBody>
      </p:sp>
      <p:sp>
        <p:nvSpPr>
          <p:cNvPr id="5" name="object 5">
            <a:extLst>
              <a:ext uri="{FF2B5EF4-FFF2-40B4-BE49-F238E27FC236}">
                <a16:creationId xmlns:a16="http://schemas.microsoft.com/office/drawing/2014/main" id="{F8A00DE3-937F-3C81-457F-77BDF6DE1E92}"/>
              </a:ext>
            </a:extLst>
          </p:cNvPr>
          <p:cNvSpPr/>
          <p:nvPr/>
        </p:nvSpPr>
        <p:spPr>
          <a:xfrm>
            <a:off x="18288" y="2135123"/>
            <a:ext cx="1390015" cy="523240"/>
          </a:xfrm>
          <a:custGeom>
            <a:avLst/>
            <a:gdLst/>
            <a:ahLst/>
            <a:cxnLst/>
            <a:rect l="l" t="t" r="r" b="b"/>
            <a:pathLst>
              <a:path w="1390015" h="523239">
                <a:moveTo>
                  <a:pt x="0" y="522731"/>
                </a:moveTo>
                <a:lnTo>
                  <a:pt x="1389888" y="522731"/>
                </a:lnTo>
                <a:lnTo>
                  <a:pt x="1389888" y="0"/>
                </a:lnTo>
                <a:lnTo>
                  <a:pt x="0" y="0"/>
                </a:lnTo>
                <a:lnTo>
                  <a:pt x="0" y="522731"/>
                </a:lnTo>
                <a:close/>
              </a:path>
            </a:pathLst>
          </a:custGeom>
          <a:solidFill>
            <a:srgbClr val="F8CAAC"/>
          </a:solidFill>
        </p:spPr>
        <p:txBody>
          <a:bodyPr wrap="square" lIns="0" tIns="0" rIns="0" bIns="0" rtlCol="0"/>
          <a:lstStyle/>
          <a:p>
            <a:endParaRPr/>
          </a:p>
        </p:txBody>
      </p:sp>
      <p:sp>
        <p:nvSpPr>
          <p:cNvPr id="6" name="object 6">
            <a:extLst>
              <a:ext uri="{FF2B5EF4-FFF2-40B4-BE49-F238E27FC236}">
                <a16:creationId xmlns:a16="http://schemas.microsoft.com/office/drawing/2014/main" id="{D402D28B-82B5-ED5F-6835-F088CB0AD59D}"/>
              </a:ext>
            </a:extLst>
          </p:cNvPr>
          <p:cNvSpPr txBox="1"/>
          <p:nvPr/>
        </p:nvSpPr>
        <p:spPr>
          <a:xfrm>
            <a:off x="97332" y="2163826"/>
            <a:ext cx="1280795" cy="452755"/>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Segoe UI Semibold"/>
                <a:cs typeface="Segoe UI Semibold"/>
              </a:rPr>
              <a:t>Economie de </a:t>
            </a:r>
            <a:r>
              <a:rPr sz="1400" dirty="0">
                <a:solidFill>
                  <a:srgbClr val="FF0000"/>
                </a:solidFill>
                <a:latin typeface="Segoe UI Semibold"/>
                <a:cs typeface="Segoe UI Semibold"/>
              </a:rPr>
              <a:t> </a:t>
            </a:r>
            <a:r>
              <a:rPr sz="1400" spc="-5" dirty="0">
                <a:solidFill>
                  <a:srgbClr val="FF0000"/>
                </a:solidFill>
                <a:latin typeface="Segoe UI Semibold"/>
                <a:cs typeface="Segoe UI Semibold"/>
              </a:rPr>
              <a:t>bande</a:t>
            </a:r>
            <a:r>
              <a:rPr sz="1400" spc="-70" dirty="0">
                <a:solidFill>
                  <a:srgbClr val="FF0000"/>
                </a:solidFill>
                <a:latin typeface="Segoe UI Semibold"/>
                <a:cs typeface="Segoe UI Semibold"/>
              </a:rPr>
              <a:t> </a:t>
            </a:r>
            <a:r>
              <a:rPr sz="1400" spc="-10" dirty="0">
                <a:solidFill>
                  <a:srgbClr val="FF0000"/>
                </a:solidFill>
                <a:latin typeface="Segoe UI Semibold"/>
                <a:cs typeface="Segoe UI Semibold"/>
              </a:rPr>
              <a:t>passante</a:t>
            </a:r>
            <a:endParaRPr sz="1400">
              <a:latin typeface="Segoe UI Semibold"/>
              <a:cs typeface="Segoe UI Semibold"/>
            </a:endParaRPr>
          </a:p>
        </p:txBody>
      </p:sp>
      <p:sp>
        <p:nvSpPr>
          <p:cNvPr id="7" name="object 7">
            <a:extLst>
              <a:ext uri="{FF2B5EF4-FFF2-40B4-BE49-F238E27FC236}">
                <a16:creationId xmlns:a16="http://schemas.microsoft.com/office/drawing/2014/main" id="{6F4EB643-9DAF-80EC-9CF4-EDC6922078DB}"/>
              </a:ext>
            </a:extLst>
          </p:cNvPr>
          <p:cNvSpPr/>
          <p:nvPr/>
        </p:nvSpPr>
        <p:spPr>
          <a:xfrm>
            <a:off x="1408175" y="2139695"/>
            <a:ext cx="5748655" cy="523240"/>
          </a:xfrm>
          <a:custGeom>
            <a:avLst/>
            <a:gdLst/>
            <a:ahLst/>
            <a:cxnLst/>
            <a:rect l="l" t="t" r="r" b="b"/>
            <a:pathLst>
              <a:path w="5748655" h="523239">
                <a:moveTo>
                  <a:pt x="5748528" y="0"/>
                </a:moveTo>
                <a:lnTo>
                  <a:pt x="0" y="0"/>
                </a:lnTo>
                <a:lnTo>
                  <a:pt x="0" y="522731"/>
                </a:lnTo>
                <a:lnTo>
                  <a:pt x="5748528" y="522731"/>
                </a:lnTo>
                <a:lnTo>
                  <a:pt x="5748528" y="0"/>
                </a:lnTo>
                <a:close/>
              </a:path>
            </a:pathLst>
          </a:custGeom>
          <a:solidFill>
            <a:srgbClr val="FFE699"/>
          </a:solidFill>
        </p:spPr>
        <p:txBody>
          <a:bodyPr wrap="square" lIns="0" tIns="0" rIns="0" bIns="0" rtlCol="0"/>
          <a:lstStyle/>
          <a:p>
            <a:endParaRPr/>
          </a:p>
        </p:txBody>
      </p:sp>
      <p:sp>
        <p:nvSpPr>
          <p:cNvPr id="8" name="object 8">
            <a:extLst>
              <a:ext uri="{FF2B5EF4-FFF2-40B4-BE49-F238E27FC236}">
                <a16:creationId xmlns:a16="http://schemas.microsoft.com/office/drawing/2014/main" id="{FE6EBD40-3FD0-618E-5266-96E977974275}"/>
              </a:ext>
            </a:extLst>
          </p:cNvPr>
          <p:cNvSpPr txBox="1"/>
          <p:nvPr/>
        </p:nvSpPr>
        <p:spPr>
          <a:xfrm>
            <a:off x="1487805" y="2168144"/>
            <a:ext cx="5592445" cy="452755"/>
          </a:xfrm>
          <a:prstGeom prst="rect">
            <a:avLst/>
          </a:prstGeom>
        </p:spPr>
        <p:txBody>
          <a:bodyPr vert="horz" wrap="square" lIns="0" tIns="13335" rIns="0" bIns="0" rtlCol="0">
            <a:spAutoFit/>
          </a:bodyPr>
          <a:lstStyle/>
          <a:p>
            <a:pPr marL="355600" marR="5080" indent="-342900">
              <a:lnSpc>
                <a:spcPct val="100000"/>
              </a:lnSpc>
              <a:spcBef>
                <a:spcPts val="105"/>
              </a:spcBef>
              <a:buFont typeface="Symbol"/>
              <a:buChar char=""/>
              <a:tabLst>
                <a:tab pos="354965" algn="l"/>
                <a:tab pos="355600" algn="l"/>
              </a:tabLst>
            </a:pPr>
            <a:r>
              <a:rPr sz="1400" spc="-5" dirty="0">
                <a:solidFill>
                  <a:schemeClr val="bg1"/>
                </a:solidFill>
                <a:latin typeface="Segoe UI Semibold"/>
                <a:cs typeface="Segoe UI Semibold"/>
              </a:rPr>
              <a:t>La</a:t>
            </a:r>
            <a:r>
              <a:rPr sz="1400" spc="60" dirty="0">
                <a:solidFill>
                  <a:schemeClr val="bg1"/>
                </a:solidFill>
                <a:latin typeface="Segoe UI Semibold"/>
                <a:cs typeface="Segoe UI Semibold"/>
              </a:rPr>
              <a:t> </a:t>
            </a:r>
            <a:r>
              <a:rPr sz="1400" dirty="0">
                <a:solidFill>
                  <a:schemeClr val="bg1"/>
                </a:solidFill>
                <a:latin typeface="Segoe UI Semibold"/>
                <a:cs typeface="Segoe UI Semibold"/>
              </a:rPr>
              <a:t>même</a:t>
            </a:r>
            <a:r>
              <a:rPr sz="1400" spc="55" dirty="0">
                <a:solidFill>
                  <a:schemeClr val="bg1"/>
                </a:solidFill>
                <a:latin typeface="Segoe UI Semibold"/>
                <a:cs typeface="Segoe UI Semibold"/>
              </a:rPr>
              <a:t> </a:t>
            </a:r>
            <a:r>
              <a:rPr sz="1400" spc="-10" dirty="0">
                <a:solidFill>
                  <a:schemeClr val="bg1"/>
                </a:solidFill>
                <a:latin typeface="Segoe UI Semibold"/>
                <a:cs typeface="Segoe UI Semibold"/>
              </a:rPr>
              <a:t>route</a:t>
            </a:r>
            <a:r>
              <a:rPr sz="1400" spc="65" dirty="0">
                <a:solidFill>
                  <a:schemeClr val="bg1"/>
                </a:solidFill>
                <a:latin typeface="Segoe UI Semibold"/>
                <a:cs typeface="Segoe UI Semibold"/>
              </a:rPr>
              <a:t> </a:t>
            </a:r>
            <a:r>
              <a:rPr sz="1400" dirty="0">
                <a:solidFill>
                  <a:schemeClr val="bg1"/>
                </a:solidFill>
                <a:latin typeface="Segoe UI Semibold"/>
                <a:cs typeface="Segoe UI Semibold"/>
              </a:rPr>
              <a:t>est</a:t>
            </a:r>
            <a:r>
              <a:rPr sz="1400" spc="55" dirty="0">
                <a:solidFill>
                  <a:schemeClr val="bg1"/>
                </a:solidFill>
                <a:latin typeface="Segoe UI Semibold"/>
                <a:cs typeface="Segoe UI Semibold"/>
              </a:rPr>
              <a:t> </a:t>
            </a:r>
            <a:r>
              <a:rPr sz="1400" spc="-5" dirty="0">
                <a:solidFill>
                  <a:schemeClr val="bg1"/>
                </a:solidFill>
                <a:latin typeface="Segoe UI Semibold"/>
                <a:cs typeface="Segoe UI Semibold"/>
              </a:rPr>
              <a:t>empruntée</a:t>
            </a:r>
            <a:r>
              <a:rPr sz="1400" spc="60" dirty="0">
                <a:solidFill>
                  <a:schemeClr val="bg1"/>
                </a:solidFill>
                <a:latin typeface="Segoe UI Semibold"/>
                <a:cs typeface="Segoe UI Semibold"/>
              </a:rPr>
              <a:t> </a:t>
            </a:r>
            <a:r>
              <a:rPr sz="1400" spc="-5" dirty="0">
                <a:solidFill>
                  <a:schemeClr val="bg1"/>
                </a:solidFill>
                <a:latin typeface="Segoe UI Semibold"/>
                <a:cs typeface="Segoe UI Semibold"/>
              </a:rPr>
              <a:t>pour</a:t>
            </a:r>
            <a:r>
              <a:rPr sz="1400" spc="55" dirty="0">
                <a:solidFill>
                  <a:schemeClr val="bg1"/>
                </a:solidFill>
                <a:latin typeface="Segoe UI Semibold"/>
                <a:cs typeface="Segoe UI Semibold"/>
              </a:rPr>
              <a:t> </a:t>
            </a:r>
            <a:r>
              <a:rPr sz="1400" dirty="0">
                <a:solidFill>
                  <a:schemeClr val="bg1"/>
                </a:solidFill>
                <a:latin typeface="Segoe UI Semibold"/>
                <a:cs typeface="Segoe UI Semibold"/>
              </a:rPr>
              <a:t>les</a:t>
            </a:r>
            <a:r>
              <a:rPr sz="1400" spc="50" dirty="0">
                <a:solidFill>
                  <a:schemeClr val="bg1"/>
                </a:solidFill>
                <a:latin typeface="Segoe UI Semibold"/>
                <a:cs typeface="Segoe UI Semibold"/>
              </a:rPr>
              <a:t> </a:t>
            </a:r>
            <a:r>
              <a:rPr sz="1400" spc="-5" dirty="0">
                <a:solidFill>
                  <a:schemeClr val="bg1"/>
                </a:solidFill>
                <a:latin typeface="Segoe UI Semibold"/>
                <a:cs typeface="Segoe UI Semibold"/>
              </a:rPr>
              <a:t>échanges</a:t>
            </a:r>
            <a:r>
              <a:rPr sz="1400" spc="55" dirty="0">
                <a:solidFill>
                  <a:schemeClr val="bg1"/>
                </a:solidFill>
                <a:latin typeface="Segoe UI Semibold"/>
                <a:cs typeface="Segoe UI Semibold"/>
              </a:rPr>
              <a:t> </a:t>
            </a:r>
            <a:r>
              <a:rPr sz="1400" spc="-5" dirty="0">
                <a:solidFill>
                  <a:schemeClr val="bg1"/>
                </a:solidFill>
                <a:latin typeface="Segoe UI Semibold"/>
                <a:cs typeface="Segoe UI Semibold"/>
              </a:rPr>
              <a:t>locaux</a:t>
            </a:r>
            <a:r>
              <a:rPr sz="1400" spc="65" dirty="0">
                <a:solidFill>
                  <a:schemeClr val="bg1"/>
                </a:solidFill>
                <a:latin typeface="Segoe UI Semibold"/>
                <a:cs typeface="Segoe UI Semibold"/>
              </a:rPr>
              <a:t> </a:t>
            </a:r>
            <a:r>
              <a:rPr sz="1400" spc="-5" dirty="0">
                <a:solidFill>
                  <a:schemeClr val="bg1"/>
                </a:solidFill>
                <a:latin typeface="Segoe UI Semibold"/>
                <a:cs typeface="Segoe UI Semibold"/>
              </a:rPr>
              <a:t>et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distants</a:t>
            </a:r>
            <a:r>
              <a:rPr sz="1400" spc="-30" dirty="0">
                <a:solidFill>
                  <a:schemeClr val="bg1"/>
                </a:solidFill>
                <a:latin typeface="Segoe UI Semibold"/>
                <a:cs typeface="Segoe UI Semibold"/>
              </a:rPr>
              <a:t> </a:t>
            </a:r>
            <a:r>
              <a:rPr sz="1400" spc="-5" dirty="0">
                <a:solidFill>
                  <a:schemeClr val="bg1"/>
                </a:solidFill>
                <a:latin typeface="Segoe UI Semibold"/>
                <a:cs typeface="Segoe UI Semibold"/>
              </a:rPr>
              <a:t>de </a:t>
            </a:r>
            <a:r>
              <a:rPr sz="1400" dirty="0">
                <a:solidFill>
                  <a:schemeClr val="bg1"/>
                </a:solidFill>
                <a:latin typeface="Segoe UI Semibold"/>
                <a:cs typeface="Segoe UI Semibold"/>
              </a:rPr>
              <a:t>la</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voix,</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données</a:t>
            </a:r>
            <a:r>
              <a:rPr sz="1400" spc="-10" dirty="0">
                <a:solidFill>
                  <a:schemeClr val="bg1"/>
                </a:solidFill>
                <a:latin typeface="Segoe UI Semibold"/>
                <a:cs typeface="Segoe UI Semibold"/>
              </a:rPr>
              <a:t> </a:t>
            </a:r>
            <a:r>
              <a:rPr sz="1400" dirty="0">
                <a:solidFill>
                  <a:schemeClr val="bg1"/>
                </a:solidFill>
                <a:latin typeface="Segoe UI Semibold"/>
                <a:cs typeface="Segoe UI Semibold"/>
              </a:rPr>
              <a:t>et</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images.</a:t>
            </a:r>
            <a:endParaRPr sz="1400" dirty="0">
              <a:solidFill>
                <a:schemeClr val="bg1"/>
              </a:solidFill>
              <a:latin typeface="Segoe UI Semibold"/>
              <a:cs typeface="Segoe UI Semibold"/>
            </a:endParaRPr>
          </a:p>
        </p:txBody>
      </p:sp>
      <p:sp>
        <p:nvSpPr>
          <p:cNvPr id="9" name="object 9">
            <a:extLst>
              <a:ext uri="{FF2B5EF4-FFF2-40B4-BE49-F238E27FC236}">
                <a16:creationId xmlns:a16="http://schemas.microsoft.com/office/drawing/2014/main" id="{221DF082-8AB9-84A9-E7D1-2D371FC1340E}"/>
              </a:ext>
            </a:extLst>
          </p:cNvPr>
          <p:cNvSpPr/>
          <p:nvPr/>
        </p:nvSpPr>
        <p:spPr>
          <a:xfrm>
            <a:off x="7222235" y="2124455"/>
            <a:ext cx="4951730" cy="954405"/>
          </a:xfrm>
          <a:custGeom>
            <a:avLst/>
            <a:gdLst/>
            <a:ahLst/>
            <a:cxnLst/>
            <a:rect l="l" t="t" r="r" b="b"/>
            <a:pathLst>
              <a:path w="4951730" h="954405">
                <a:moveTo>
                  <a:pt x="4951476" y="0"/>
                </a:moveTo>
                <a:lnTo>
                  <a:pt x="0" y="0"/>
                </a:lnTo>
                <a:lnTo>
                  <a:pt x="0" y="954024"/>
                </a:lnTo>
                <a:lnTo>
                  <a:pt x="4951476" y="954024"/>
                </a:lnTo>
                <a:lnTo>
                  <a:pt x="4951476" y="0"/>
                </a:lnTo>
                <a:close/>
              </a:path>
            </a:pathLst>
          </a:custGeom>
          <a:solidFill>
            <a:srgbClr val="DEEBF7"/>
          </a:solidFill>
        </p:spPr>
        <p:txBody>
          <a:bodyPr wrap="square" lIns="0" tIns="0" rIns="0" bIns="0" rtlCol="0"/>
          <a:lstStyle/>
          <a:p>
            <a:endParaRPr/>
          </a:p>
        </p:txBody>
      </p:sp>
      <p:sp>
        <p:nvSpPr>
          <p:cNvPr id="10" name="object 10">
            <a:extLst>
              <a:ext uri="{FF2B5EF4-FFF2-40B4-BE49-F238E27FC236}">
                <a16:creationId xmlns:a16="http://schemas.microsoft.com/office/drawing/2014/main" id="{30CA4CCC-CE21-3D8D-01AD-4D7F7ADDB19C}"/>
              </a:ext>
            </a:extLst>
          </p:cNvPr>
          <p:cNvSpPr/>
          <p:nvPr/>
        </p:nvSpPr>
        <p:spPr>
          <a:xfrm>
            <a:off x="2249423" y="1380744"/>
            <a:ext cx="4907280" cy="368935"/>
          </a:xfrm>
          <a:custGeom>
            <a:avLst/>
            <a:gdLst/>
            <a:ahLst/>
            <a:cxnLst/>
            <a:rect l="l" t="t" r="r" b="b"/>
            <a:pathLst>
              <a:path w="4907280" h="368935">
                <a:moveTo>
                  <a:pt x="4907280" y="0"/>
                </a:moveTo>
                <a:lnTo>
                  <a:pt x="0" y="0"/>
                </a:lnTo>
                <a:lnTo>
                  <a:pt x="0" y="368808"/>
                </a:lnTo>
                <a:lnTo>
                  <a:pt x="4907280" y="368808"/>
                </a:lnTo>
                <a:lnTo>
                  <a:pt x="4907280" y="0"/>
                </a:lnTo>
                <a:close/>
              </a:path>
            </a:pathLst>
          </a:custGeom>
          <a:solidFill>
            <a:srgbClr val="BEBEBE"/>
          </a:solidFill>
        </p:spPr>
        <p:txBody>
          <a:bodyPr wrap="square" lIns="0" tIns="0" rIns="0" bIns="0" rtlCol="0"/>
          <a:lstStyle/>
          <a:p>
            <a:endParaRPr/>
          </a:p>
        </p:txBody>
      </p:sp>
      <p:sp>
        <p:nvSpPr>
          <p:cNvPr id="11" name="object 11">
            <a:extLst>
              <a:ext uri="{FF2B5EF4-FFF2-40B4-BE49-F238E27FC236}">
                <a16:creationId xmlns:a16="http://schemas.microsoft.com/office/drawing/2014/main" id="{A0F457EE-2908-CA40-6EF0-D9EF0FE9AFE9}"/>
              </a:ext>
            </a:extLst>
          </p:cNvPr>
          <p:cNvSpPr txBox="1"/>
          <p:nvPr/>
        </p:nvSpPr>
        <p:spPr>
          <a:xfrm>
            <a:off x="2327910" y="1407414"/>
            <a:ext cx="371094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00CC"/>
                </a:solidFill>
                <a:latin typeface="Segoe UI Semibold"/>
                <a:cs typeface="Segoe UI Semibold"/>
              </a:rPr>
              <a:t>RÉSEAUX</a:t>
            </a:r>
            <a:r>
              <a:rPr sz="1800" spc="-15" dirty="0">
                <a:solidFill>
                  <a:srgbClr val="0000CC"/>
                </a:solidFill>
                <a:latin typeface="Segoe UI Semibold"/>
                <a:cs typeface="Segoe UI Semibold"/>
              </a:rPr>
              <a:t> </a:t>
            </a:r>
            <a:r>
              <a:rPr sz="1800" dirty="0">
                <a:solidFill>
                  <a:srgbClr val="0000CC"/>
                </a:solidFill>
                <a:latin typeface="Segoe UI Semibold"/>
                <a:cs typeface="Segoe UI Semibold"/>
              </a:rPr>
              <a:t>CLASSIQUES</a:t>
            </a:r>
            <a:r>
              <a:rPr sz="1800" spc="-25" dirty="0">
                <a:solidFill>
                  <a:srgbClr val="0000CC"/>
                </a:solidFill>
                <a:latin typeface="Segoe UI Semibold"/>
                <a:cs typeface="Segoe UI Semibold"/>
              </a:rPr>
              <a:t> </a:t>
            </a:r>
            <a:r>
              <a:rPr sz="1800" spc="-15" dirty="0">
                <a:solidFill>
                  <a:srgbClr val="0000CC"/>
                </a:solidFill>
                <a:latin typeface="Segoe UI Semibold"/>
                <a:cs typeface="Segoe UI Semibold"/>
              </a:rPr>
              <a:t>(EXISTANTS)</a:t>
            </a:r>
            <a:endParaRPr sz="1800">
              <a:latin typeface="Segoe UI Semibold"/>
              <a:cs typeface="Segoe UI Semibold"/>
            </a:endParaRPr>
          </a:p>
        </p:txBody>
      </p:sp>
      <p:sp>
        <p:nvSpPr>
          <p:cNvPr id="12" name="object 12">
            <a:extLst>
              <a:ext uri="{FF2B5EF4-FFF2-40B4-BE49-F238E27FC236}">
                <a16:creationId xmlns:a16="http://schemas.microsoft.com/office/drawing/2014/main" id="{9D638E06-1594-00AA-3A04-7B08989D6809}"/>
              </a:ext>
            </a:extLst>
          </p:cNvPr>
          <p:cNvSpPr/>
          <p:nvPr/>
        </p:nvSpPr>
        <p:spPr>
          <a:xfrm>
            <a:off x="7222235" y="1388363"/>
            <a:ext cx="4951730" cy="368935"/>
          </a:xfrm>
          <a:custGeom>
            <a:avLst/>
            <a:gdLst/>
            <a:ahLst/>
            <a:cxnLst/>
            <a:rect l="l" t="t" r="r" b="b"/>
            <a:pathLst>
              <a:path w="4951730" h="368935">
                <a:moveTo>
                  <a:pt x="4951476" y="0"/>
                </a:moveTo>
                <a:lnTo>
                  <a:pt x="0" y="0"/>
                </a:lnTo>
                <a:lnTo>
                  <a:pt x="0" y="368808"/>
                </a:lnTo>
                <a:lnTo>
                  <a:pt x="4951476" y="368808"/>
                </a:lnTo>
                <a:lnTo>
                  <a:pt x="4951476" y="0"/>
                </a:lnTo>
                <a:close/>
              </a:path>
            </a:pathLst>
          </a:custGeom>
          <a:solidFill>
            <a:srgbClr val="BEBEBE"/>
          </a:solidFill>
        </p:spPr>
        <p:txBody>
          <a:bodyPr wrap="square" lIns="0" tIns="0" rIns="0" bIns="0" rtlCol="0"/>
          <a:lstStyle/>
          <a:p>
            <a:endParaRPr/>
          </a:p>
        </p:txBody>
      </p:sp>
      <p:sp>
        <p:nvSpPr>
          <p:cNvPr id="13" name="object 13">
            <a:extLst>
              <a:ext uri="{FF2B5EF4-FFF2-40B4-BE49-F238E27FC236}">
                <a16:creationId xmlns:a16="http://schemas.microsoft.com/office/drawing/2014/main" id="{9DD9B846-1FE6-A544-22DE-26F84F442941}"/>
              </a:ext>
            </a:extLst>
          </p:cNvPr>
          <p:cNvSpPr/>
          <p:nvPr/>
        </p:nvSpPr>
        <p:spPr>
          <a:xfrm>
            <a:off x="12191" y="3014472"/>
            <a:ext cx="1390015" cy="739140"/>
          </a:xfrm>
          <a:custGeom>
            <a:avLst/>
            <a:gdLst/>
            <a:ahLst/>
            <a:cxnLst/>
            <a:rect l="l" t="t" r="r" b="b"/>
            <a:pathLst>
              <a:path w="1390015" h="739139">
                <a:moveTo>
                  <a:pt x="0" y="739139"/>
                </a:moveTo>
                <a:lnTo>
                  <a:pt x="1389888" y="739139"/>
                </a:lnTo>
                <a:lnTo>
                  <a:pt x="1389888" y="0"/>
                </a:lnTo>
                <a:lnTo>
                  <a:pt x="0" y="0"/>
                </a:lnTo>
                <a:lnTo>
                  <a:pt x="0" y="739139"/>
                </a:lnTo>
                <a:close/>
              </a:path>
            </a:pathLst>
          </a:custGeom>
          <a:solidFill>
            <a:srgbClr val="F8CAAC"/>
          </a:solidFill>
        </p:spPr>
        <p:txBody>
          <a:bodyPr wrap="square" lIns="0" tIns="0" rIns="0" bIns="0" rtlCol="0"/>
          <a:lstStyle/>
          <a:p>
            <a:endParaRPr/>
          </a:p>
        </p:txBody>
      </p:sp>
      <p:sp>
        <p:nvSpPr>
          <p:cNvPr id="14" name="object 14">
            <a:extLst>
              <a:ext uri="{FF2B5EF4-FFF2-40B4-BE49-F238E27FC236}">
                <a16:creationId xmlns:a16="http://schemas.microsoft.com/office/drawing/2014/main" id="{87FFBAB9-0D4A-53A0-28D4-55426E6EE6FE}"/>
              </a:ext>
            </a:extLst>
          </p:cNvPr>
          <p:cNvSpPr txBox="1"/>
          <p:nvPr/>
        </p:nvSpPr>
        <p:spPr>
          <a:xfrm>
            <a:off x="91236" y="3044189"/>
            <a:ext cx="767715" cy="666115"/>
          </a:xfrm>
          <a:prstGeom prst="rect">
            <a:avLst/>
          </a:prstGeom>
        </p:spPr>
        <p:txBody>
          <a:bodyPr vert="horz" wrap="square" lIns="0" tIns="13335" rIns="0" bIns="0" rtlCol="0">
            <a:spAutoFit/>
          </a:bodyPr>
          <a:lstStyle/>
          <a:p>
            <a:pPr marL="12700" marR="5080">
              <a:lnSpc>
                <a:spcPct val="100000"/>
              </a:lnSpc>
              <a:spcBef>
                <a:spcPts val="105"/>
              </a:spcBef>
            </a:pPr>
            <a:r>
              <a:rPr sz="1400" spc="-55" dirty="0">
                <a:solidFill>
                  <a:srgbClr val="FF0000"/>
                </a:solidFill>
                <a:latin typeface="Segoe UI Semibold"/>
                <a:cs typeface="Segoe UI Semibold"/>
              </a:rPr>
              <a:t>P</a:t>
            </a:r>
            <a:r>
              <a:rPr sz="1400" spc="-5" dirty="0">
                <a:solidFill>
                  <a:srgbClr val="FF0000"/>
                </a:solidFill>
                <a:latin typeface="Segoe UI Semibold"/>
                <a:cs typeface="Segoe UI Semibold"/>
              </a:rPr>
              <a:t>o</a:t>
            </a:r>
            <a:r>
              <a:rPr sz="1400" spc="5" dirty="0">
                <a:solidFill>
                  <a:srgbClr val="FF0000"/>
                </a:solidFill>
                <a:latin typeface="Segoe UI Semibold"/>
                <a:cs typeface="Segoe UI Semibold"/>
              </a:rPr>
              <a:t>i</a:t>
            </a:r>
            <a:r>
              <a:rPr sz="1400" spc="-5" dirty="0">
                <a:solidFill>
                  <a:srgbClr val="FF0000"/>
                </a:solidFill>
                <a:latin typeface="Segoe UI Semibold"/>
                <a:cs typeface="Segoe UI Semibold"/>
              </a:rPr>
              <a:t>n</a:t>
            </a:r>
            <a:r>
              <a:rPr sz="1400" spc="-10" dirty="0">
                <a:solidFill>
                  <a:srgbClr val="FF0000"/>
                </a:solidFill>
                <a:latin typeface="Segoe UI Semibold"/>
                <a:cs typeface="Segoe UI Semibold"/>
              </a:rPr>
              <a:t>t</a:t>
            </a:r>
            <a:r>
              <a:rPr sz="1400" dirty="0">
                <a:solidFill>
                  <a:srgbClr val="FF0000"/>
                </a:solidFill>
                <a:latin typeface="Segoe UI Semibold"/>
                <a:cs typeface="Segoe UI Semibold"/>
              </a:rPr>
              <a:t>s</a:t>
            </a:r>
            <a:r>
              <a:rPr sz="1400" spc="-35" dirty="0">
                <a:solidFill>
                  <a:srgbClr val="FF0000"/>
                </a:solidFill>
                <a:latin typeface="Segoe UI Semibold"/>
                <a:cs typeface="Segoe UI Semibold"/>
              </a:rPr>
              <a:t> </a:t>
            </a:r>
            <a:r>
              <a:rPr sz="1400" spc="-10" dirty="0">
                <a:solidFill>
                  <a:srgbClr val="FF0000"/>
                </a:solidFill>
                <a:latin typeface="Segoe UI Semibold"/>
                <a:cs typeface="Segoe UI Semibold"/>
              </a:rPr>
              <a:t>d</a:t>
            </a:r>
            <a:r>
              <a:rPr sz="1400" dirty="0">
                <a:solidFill>
                  <a:srgbClr val="FF0000"/>
                </a:solidFill>
                <a:latin typeface="Segoe UI Semibold"/>
                <a:cs typeface="Segoe UI Semibold"/>
              </a:rPr>
              <a:t>e  </a:t>
            </a:r>
            <a:r>
              <a:rPr sz="1400" spc="-10" dirty="0">
                <a:solidFill>
                  <a:srgbClr val="FF0000"/>
                </a:solidFill>
                <a:latin typeface="Segoe UI Semibold"/>
                <a:cs typeface="Segoe UI Semibold"/>
              </a:rPr>
              <a:t>routage </a:t>
            </a:r>
            <a:r>
              <a:rPr sz="1400" spc="-5" dirty="0">
                <a:solidFill>
                  <a:srgbClr val="FF0000"/>
                </a:solidFill>
                <a:latin typeface="Segoe UI Semibold"/>
                <a:cs typeface="Segoe UI Semibold"/>
              </a:rPr>
              <a:t> éloignés</a:t>
            </a:r>
            <a:endParaRPr sz="1400">
              <a:latin typeface="Segoe UI Semibold"/>
              <a:cs typeface="Segoe UI Semibold"/>
            </a:endParaRPr>
          </a:p>
        </p:txBody>
      </p:sp>
      <p:sp>
        <p:nvSpPr>
          <p:cNvPr id="15" name="object 15">
            <a:extLst>
              <a:ext uri="{FF2B5EF4-FFF2-40B4-BE49-F238E27FC236}">
                <a16:creationId xmlns:a16="http://schemas.microsoft.com/office/drawing/2014/main" id="{9410414F-08A0-5D68-F066-27EDABC2F176}"/>
              </a:ext>
            </a:extLst>
          </p:cNvPr>
          <p:cNvSpPr/>
          <p:nvPr/>
        </p:nvSpPr>
        <p:spPr>
          <a:xfrm>
            <a:off x="1402080" y="2907792"/>
            <a:ext cx="5755005" cy="954405"/>
          </a:xfrm>
          <a:custGeom>
            <a:avLst/>
            <a:gdLst/>
            <a:ahLst/>
            <a:cxnLst/>
            <a:rect l="l" t="t" r="r" b="b"/>
            <a:pathLst>
              <a:path w="5755005" h="954404">
                <a:moveTo>
                  <a:pt x="5754624" y="0"/>
                </a:moveTo>
                <a:lnTo>
                  <a:pt x="0" y="0"/>
                </a:lnTo>
                <a:lnTo>
                  <a:pt x="0" y="954023"/>
                </a:lnTo>
                <a:lnTo>
                  <a:pt x="5754624" y="954023"/>
                </a:lnTo>
                <a:lnTo>
                  <a:pt x="5754624" y="0"/>
                </a:lnTo>
                <a:close/>
              </a:path>
            </a:pathLst>
          </a:custGeom>
          <a:solidFill>
            <a:srgbClr val="FFE699"/>
          </a:solidFill>
        </p:spPr>
        <p:txBody>
          <a:bodyPr wrap="square" lIns="0" tIns="0" rIns="0" bIns="0" rtlCol="0"/>
          <a:lstStyle/>
          <a:p>
            <a:endParaRPr/>
          </a:p>
        </p:txBody>
      </p:sp>
      <p:sp>
        <p:nvSpPr>
          <p:cNvPr id="16" name="object 16">
            <a:extLst>
              <a:ext uri="{FF2B5EF4-FFF2-40B4-BE49-F238E27FC236}">
                <a16:creationId xmlns:a16="http://schemas.microsoft.com/office/drawing/2014/main" id="{959595CF-9D0A-951A-81BE-07A838332E64}"/>
              </a:ext>
            </a:extLst>
          </p:cNvPr>
          <p:cNvSpPr txBox="1"/>
          <p:nvPr/>
        </p:nvSpPr>
        <p:spPr>
          <a:xfrm>
            <a:off x="1481708" y="2936494"/>
            <a:ext cx="5598160" cy="879475"/>
          </a:xfrm>
          <a:prstGeom prst="rect">
            <a:avLst/>
          </a:prstGeom>
        </p:spPr>
        <p:txBody>
          <a:bodyPr vert="horz" wrap="square" lIns="0" tIns="13335" rIns="0" bIns="0" rtlCol="0">
            <a:spAutoFit/>
          </a:bodyPr>
          <a:lstStyle/>
          <a:p>
            <a:pPr marL="299085" marR="5080" indent="-287020" algn="just">
              <a:lnSpc>
                <a:spcPct val="100000"/>
              </a:lnSpc>
              <a:spcBef>
                <a:spcPts val="105"/>
              </a:spcBef>
              <a:buFont typeface="Arial MT"/>
              <a:buChar char="•"/>
              <a:tabLst>
                <a:tab pos="299720" algn="l"/>
              </a:tabLst>
            </a:pPr>
            <a:r>
              <a:rPr sz="1400" dirty="0">
                <a:solidFill>
                  <a:schemeClr val="bg1"/>
                </a:solidFill>
                <a:latin typeface="Segoe UI Semibold"/>
                <a:cs typeface="Segoe UI Semibold"/>
              </a:rPr>
              <a:t>Les</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systèmes</a:t>
            </a:r>
            <a:r>
              <a:rPr sz="1400" dirty="0">
                <a:solidFill>
                  <a:schemeClr val="bg1"/>
                </a:solidFill>
                <a:latin typeface="Segoe UI Semibold"/>
                <a:cs typeface="Segoe UI Semibold"/>
              </a:rPr>
              <a:t> de</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télécommunication</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actuels</a:t>
            </a:r>
            <a:r>
              <a:rPr sz="1400" spc="375" dirty="0">
                <a:solidFill>
                  <a:schemeClr val="bg1"/>
                </a:solidFill>
                <a:latin typeface="Segoe UI Semibold"/>
                <a:cs typeface="Segoe UI Semibold"/>
              </a:rPr>
              <a:t> </a:t>
            </a:r>
            <a:r>
              <a:rPr sz="1400" spc="-10" dirty="0">
                <a:solidFill>
                  <a:schemeClr val="bg1"/>
                </a:solidFill>
                <a:latin typeface="Segoe UI Semibold"/>
                <a:cs typeface="Segoe UI Semibold"/>
              </a:rPr>
              <a:t>reposent,</a:t>
            </a:r>
            <a:r>
              <a:rPr sz="1400" spc="365" dirty="0">
                <a:solidFill>
                  <a:schemeClr val="bg1"/>
                </a:solidFill>
                <a:latin typeface="Segoe UI Semibold"/>
                <a:cs typeface="Segoe UI Semibold"/>
              </a:rPr>
              <a:t> </a:t>
            </a:r>
            <a:r>
              <a:rPr sz="1400" spc="-5" dirty="0">
                <a:solidFill>
                  <a:schemeClr val="bg1"/>
                </a:solidFill>
                <a:latin typeface="Segoe UI Semibold"/>
                <a:cs typeface="Segoe UI Semibold"/>
              </a:rPr>
              <a:t>côté </a:t>
            </a:r>
            <a:r>
              <a:rPr sz="1400" spc="-370" dirty="0">
                <a:solidFill>
                  <a:schemeClr val="bg1"/>
                </a:solidFill>
                <a:latin typeface="Segoe UI Semibold"/>
                <a:cs typeface="Segoe UI Semibold"/>
              </a:rPr>
              <a:t> </a:t>
            </a:r>
            <a:r>
              <a:rPr sz="1400" spc="-10" dirty="0">
                <a:solidFill>
                  <a:schemeClr val="bg1"/>
                </a:solidFill>
                <a:latin typeface="Segoe UI Semibold"/>
                <a:cs typeface="Segoe UI Semibold"/>
              </a:rPr>
              <a:t>réseau,</a:t>
            </a:r>
            <a:r>
              <a:rPr sz="1400" spc="-5" dirty="0">
                <a:solidFill>
                  <a:schemeClr val="bg1"/>
                </a:solidFill>
                <a:latin typeface="Segoe UI Semibold"/>
                <a:cs typeface="Segoe UI Semibold"/>
              </a:rPr>
              <a:t> sur</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une</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architecture</a:t>
            </a:r>
            <a:r>
              <a:rPr sz="1400" spc="-5" dirty="0">
                <a:solidFill>
                  <a:schemeClr val="bg1"/>
                </a:solidFill>
                <a:latin typeface="Segoe UI Semibold"/>
                <a:cs typeface="Segoe UI Semibold"/>
              </a:rPr>
              <a:t> de</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plus</a:t>
            </a:r>
            <a:r>
              <a:rPr sz="1400" spc="-5" dirty="0">
                <a:solidFill>
                  <a:schemeClr val="bg1"/>
                </a:solidFill>
                <a:latin typeface="Segoe UI Semibold"/>
                <a:cs typeface="Segoe UI Semibold"/>
              </a:rPr>
              <a:t> en</a:t>
            </a:r>
            <a:r>
              <a:rPr sz="1400" dirty="0">
                <a:solidFill>
                  <a:schemeClr val="bg1"/>
                </a:solidFill>
                <a:latin typeface="Segoe UI Semibold"/>
                <a:cs typeface="Segoe UI Semibold"/>
              </a:rPr>
              <a:t> plus</a:t>
            </a:r>
            <a:r>
              <a:rPr sz="1400" spc="5" dirty="0">
                <a:solidFill>
                  <a:schemeClr val="bg1"/>
                </a:solidFill>
                <a:latin typeface="Segoe UI Semibold"/>
                <a:cs typeface="Segoe UI Semibold"/>
              </a:rPr>
              <a:t> </a:t>
            </a:r>
            <a:r>
              <a:rPr sz="1400" spc="-10" dirty="0">
                <a:solidFill>
                  <a:schemeClr val="bg1"/>
                </a:solidFill>
                <a:latin typeface="Segoe UI Semibold"/>
                <a:cs typeface="Segoe UI Semibold"/>
              </a:rPr>
              <a:t>centralisée,</a:t>
            </a:r>
            <a:r>
              <a:rPr sz="1400" spc="-5" dirty="0">
                <a:solidFill>
                  <a:schemeClr val="bg1"/>
                </a:solidFill>
                <a:latin typeface="Segoe UI Semibold"/>
                <a:cs typeface="Segoe UI Semibold"/>
              </a:rPr>
              <a:t> qui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éloigne</a:t>
            </a:r>
            <a:r>
              <a:rPr sz="1400" spc="150"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spc="155" dirty="0">
                <a:solidFill>
                  <a:schemeClr val="bg1"/>
                </a:solidFill>
                <a:latin typeface="Segoe UI Semibold"/>
                <a:cs typeface="Segoe UI Semibold"/>
              </a:rPr>
              <a:t> </a:t>
            </a:r>
            <a:r>
              <a:rPr sz="1400" spc="-5" dirty="0">
                <a:solidFill>
                  <a:schemeClr val="bg1"/>
                </a:solidFill>
                <a:latin typeface="Segoe UI Semibold"/>
                <a:cs typeface="Segoe UI Semibold"/>
              </a:rPr>
              <a:t>plus</a:t>
            </a:r>
            <a:r>
              <a:rPr sz="1400" spc="145" dirty="0">
                <a:solidFill>
                  <a:schemeClr val="bg1"/>
                </a:solidFill>
                <a:latin typeface="Segoe UI Semibold"/>
                <a:cs typeface="Segoe UI Semibold"/>
              </a:rPr>
              <a:t> </a:t>
            </a:r>
            <a:r>
              <a:rPr sz="1400" dirty="0">
                <a:solidFill>
                  <a:schemeClr val="bg1"/>
                </a:solidFill>
                <a:latin typeface="Segoe UI Semibold"/>
                <a:cs typeface="Segoe UI Semibold"/>
              </a:rPr>
              <a:t>en</a:t>
            </a:r>
            <a:r>
              <a:rPr sz="1400" spc="155" dirty="0">
                <a:solidFill>
                  <a:schemeClr val="bg1"/>
                </a:solidFill>
                <a:latin typeface="Segoe UI Semibold"/>
                <a:cs typeface="Segoe UI Semibold"/>
              </a:rPr>
              <a:t> </a:t>
            </a:r>
            <a:r>
              <a:rPr sz="1400" spc="-5" dirty="0">
                <a:solidFill>
                  <a:schemeClr val="bg1"/>
                </a:solidFill>
                <a:latin typeface="Segoe UI Semibold"/>
                <a:cs typeface="Segoe UI Semibold"/>
              </a:rPr>
              <a:t>plus</a:t>
            </a:r>
            <a:r>
              <a:rPr sz="1400" spc="135" dirty="0">
                <a:solidFill>
                  <a:schemeClr val="bg1"/>
                </a:solidFill>
                <a:latin typeface="Segoe UI Semibold"/>
                <a:cs typeface="Segoe UI Semibold"/>
              </a:rPr>
              <a:t> </a:t>
            </a:r>
            <a:r>
              <a:rPr sz="1400" dirty="0">
                <a:solidFill>
                  <a:schemeClr val="bg1"/>
                </a:solidFill>
                <a:latin typeface="Segoe UI Semibold"/>
                <a:cs typeface="Segoe UI Semibold"/>
              </a:rPr>
              <a:t>les</a:t>
            </a:r>
            <a:r>
              <a:rPr sz="1400" spc="150" dirty="0">
                <a:solidFill>
                  <a:schemeClr val="bg1"/>
                </a:solidFill>
                <a:latin typeface="Segoe UI Semibold"/>
                <a:cs typeface="Segoe UI Semibold"/>
              </a:rPr>
              <a:t> </a:t>
            </a:r>
            <a:r>
              <a:rPr sz="1400" spc="-10" dirty="0">
                <a:solidFill>
                  <a:schemeClr val="bg1"/>
                </a:solidFill>
                <a:latin typeface="Segoe UI Semibold"/>
                <a:cs typeface="Segoe UI Semibold"/>
              </a:rPr>
              <a:t>utilisateurs</a:t>
            </a:r>
            <a:r>
              <a:rPr sz="1400" spc="145"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spc="150" dirty="0">
                <a:solidFill>
                  <a:schemeClr val="bg1"/>
                </a:solidFill>
                <a:latin typeface="Segoe UI Semibold"/>
                <a:cs typeface="Segoe UI Semibold"/>
              </a:rPr>
              <a:t> </a:t>
            </a:r>
            <a:r>
              <a:rPr sz="1400" dirty="0">
                <a:solidFill>
                  <a:schemeClr val="bg1"/>
                </a:solidFill>
                <a:latin typeface="Segoe UI Semibold"/>
                <a:cs typeface="Segoe UI Semibold"/>
              </a:rPr>
              <a:t>points</a:t>
            </a:r>
            <a:r>
              <a:rPr sz="1400" spc="145"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spc="150" dirty="0">
                <a:solidFill>
                  <a:schemeClr val="bg1"/>
                </a:solidFill>
                <a:latin typeface="Segoe UI Semibold"/>
                <a:cs typeface="Segoe UI Semibold"/>
              </a:rPr>
              <a:t> </a:t>
            </a:r>
            <a:r>
              <a:rPr sz="1400" spc="-10" dirty="0">
                <a:solidFill>
                  <a:schemeClr val="bg1"/>
                </a:solidFill>
                <a:latin typeface="Segoe UI Semibold"/>
                <a:cs typeface="Segoe UI Semibold"/>
              </a:rPr>
              <a:t>routage</a:t>
            </a:r>
            <a:r>
              <a:rPr sz="1400" spc="155" dirty="0">
                <a:solidFill>
                  <a:schemeClr val="bg1"/>
                </a:solidFill>
                <a:latin typeface="Segoe UI Semibold"/>
                <a:cs typeface="Segoe UI Semibold"/>
              </a:rPr>
              <a:t> </a:t>
            </a:r>
            <a:r>
              <a:rPr sz="1400" spc="-5" dirty="0">
                <a:solidFill>
                  <a:schemeClr val="bg1"/>
                </a:solidFill>
                <a:latin typeface="Segoe UI Semibold"/>
                <a:cs typeface="Segoe UI Semibold"/>
              </a:rPr>
              <a:t>et </a:t>
            </a:r>
            <a:r>
              <a:rPr sz="1400" spc="-375"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commutation</a:t>
            </a:r>
            <a:r>
              <a:rPr sz="1400" spc="-40" dirty="0">
                <a:solidFill>
                  <a:schemeClr val="bg1"/>
                </a:solidFill>
                <a:latin typeface="Segoe UI Semibold"/>
                <a:cs typeface="Segoe UI Semibold"/>
              </a:rPr>
              <a:t> </a:t>
            </a:r>
            <a:r>
              <a:rPr sz="1400" dirty="0">
                <a:solidFill>
                  <a:schemeClr val="bg1"/>
                </a:solidFill>
                <a:latin typeface="Segoe UI Semibold"/>
                <a:cs typeface="Segoe UI Semibold"/>
              </a:rPr>
              <a:t>des</a:t>
            </a:r>
            <a:r>
              <a:rPr sz="1400" spc="-5" dirty="0">
                <a:solidFill>
                  <a:schemeClr val="bg1"/>
                </a:solidFill>
                <a:latin typeface="Segoe UI Semibold"/>
                <a:cs typeface="Segoe UI Semibold"/>
              </a:rPr>
              <a:t> échanges.</a:t>
            </a:r>
            <a:endParaRPr sz="1400" dirty="0">
              <a:solidFill>
                <a:schemeClr val="bg1"/>
              </a:solidFill>
              <a:latin typeface="Segoe UI Semibold"/>
              <a:cs typeface="Segoe UI Semibold"/>
            </a:endParaRPr>
          </a:p>
        </p:txBody>
      </p:sp>
      <p:sp>
        <p:nvSpPr>
          <p:cNvPr id="17" name="object 17">
            <a:extLst>
              <a:ext uri="{FF2B5EF4-FFF2-40B4-BE49-F238E27FC236}">
                <a16:creationId xmlns:a16="http://schemas.microsoft.com/office/drawing/2014/main" id="{F6156A38-3003-85B6-08A5-E1879426C7DB}"/>
              </a:ext>
            </a:extLst>
          </p:cNvPr>
          <p:cNvSpPr/>
          <p:nvPr/>
        </p:nvSpPr>
        <p:spPr>
          <a:xfrm>
            <a:off x="7222235" y="3171444"/>
            <a:ext cx="4936490" cy="307975"/>
          </a:xfrm>
          <a:custGeom>
            <a:avLst/>
            <a:gdLst/>
            <a:ahLst/>
            <a:cxnLst/>
            <a:rect l="l" t="t" r="r" b="b"/>
            <a:pathLst>
              <a:path w="4936490" h="307975">
                <a:moveTo>
                  <a:pt x="4936235" y="0"/>
                </a:moveTo>
                <a:lnTo>
                  <a:pt x="0" y="0"/>
                </a:lnTo>
                <a:lnTo>
                  <a:pt x="0" y="307848"/>
                </a:lnTo>
                <a:lnTo>
                  <a:pt x="4936235" y="307848"/>
                </a:lnTo>
                <a:lnTo>
                  <a:pt x="4936235" y="0"/>
                </a:lnTo>
                <a:close/>
              </a:path>
            </a:pathLst>
          </a:custGeom>
          <a:solidFill>
            <a:srgbClr val="DEEBF7"/>
          </a:solidFill>
        </p:spPr>
        <p:txBody>
          <a:bodyPr wrap="square" lIns="0" tIns="0" rIns="0" bIns="0" rtlCol="0"/>
          <a:lstStyle/>
          <a:p>
            <a:endParaRPr/>
          </a:p>
        </p:txBody>
      </p:sp>
      <p:sp>
        <p:nvSpPr>
          <p:cNvPr id="18" name="object 18">
            <a:extLst>
              <a:ext uri="{FF2B5EF4-FFF2-40B4-BE49-F238E27FC236}">
                <a16:creationId xmlns:a16="http://schemas.microsoft.com/office/drawing/2014/main" id="{130EBC59-F7DC-57C4-A048-5BFD7AFDA67E}"/>
              </a:ext>
            </a:extLst>
          </p:cNvPr>
          <p:cNvSpPr txBox="1"/>
          <p:nvPr/>
        </p:nvSpPr>
        <p:spPr>
          <a:xfrm>
            <a:off x="7301610" y="1415237"/>
            <a:ext cx="4793615" cy="2025650"/>
          </a:xfrm>
          <a:prstGeom prst="rect">
            <a:avLst/>
          </a:prstGeom>
        </p:spPr>
        <p:txBody>
          <a:bodyPr vert="horz" wrap="square" lIns="0" tIns="12700" rIns="0" bIns="0" rtlCol="0">
            <a:spAutoFit/>
          </a:bodyPr>
          <a:lstStyle/>
          <a:p>
            <a:pPr marL="635" algn="ctr">
              <a:lnSpc>
                <a:spcPct val="100000"/>
              </a:lnSpc>
              <a:spcBef>
                <a:spcPts val="100"/>
              </a:spcBef>
            </a:pPr>
            <a:r>
              <a:rPr sz="1800" spc="-5" dirty="0">
                <a:solidFill>
                  <a:srgbClr val="0000CC"/>
                </a:solidFill>
                <a:latin typeface="Segoe UI Semibold"/>
                <a:cs typeface="Segoe UI Semibold"/>
              </a:rPr>
              <a:t>RESEAUX</a:t>
            </a:r>
            <a:r>
              <a:rPr sz="1800" spc="-10" dirty="0">
                <a:solidFill>
                  <a:srgbClr val="0000CC"/>
                </a:solidFill>
                <a:latin typeface="Segoe UI Semibold"/>
                <a:cs typeface="Segoe UI Semibold"/>
              </a:rPr>
              <a:t> </a:t>
            </a:r>
            <a:r>
              <a:rPr sz="1800" spc="-5" dirty="0">
                <a:solidFill>
                  <a:srgbClr val="0000CC"/>
                </a:solidFill>
                <a:latin typeface="Segoe UI Semibold"/>
                <a:cs typeface="Segoe UI Semibold"/>
              </a:rPr>
              <a:t>RENAL</a:t>
            </a:r>
            <a:r>
              <a:rPr sz="1800" spc="-10" dirty="0">
                <a:solidFill>
                  <a:srgbClr val="0000CC"/>
                </a:solidFill>
                <a:latin typeface="Segoe UI Semibold"/>
                <a:cs typeface="Segoe UI Semibold"/>
              </a:rPr>
              <a:t> SMART</a:t>
            </a:r>
            <a:r>
              <a:rPr sz="1800" spc="-30" dirty="0">
                <a:solidFill>
                  <a:srgbClr val="0000CC"/>
                </a:solidFill>
                <a:latin typeface="Segoe UI Semibold"/>
                <a:cs typeface="Segoe UI Semibold"/>
              </a:rPr>
              <a:t> </a:t>
            </a:r>
            <a:r>
              <a:rPr sz="1800" spc="-5" dirty="0">
                <a:solidFill>
                  <a:srgbClr val="0000CC"/>
                </a:solidFill>
                <a:latin typeface="Segoe UI Semibold"/>
                <a:cs typeface="Segoe UI Semibold"/>
              </a:rPr>
              <a:t>80/20</a:t>
            </a:r>
            <a:endParaRPr sz="1800" dirty="0">
              <a:latin typeface="Segoe UI Semibold"/>
              <a:cs typeface="Segoe UI Semibold"/>
            </a:endParaRPr>
          </a:p>
          <a:p>
            <a:pPr>
              <a:lnSpc>
                <a:spcPct val="100000"/>
              </a:lnSpc>
              <a:spcBef>
                <a:spcPts val="55"/>
              </a:spcBef>
            </a:pPr>
            <a:endParaRPr sz="2700" dirty="0">
              <a:latin typeface="Segoe UI Semibold"/>
              <a:cs typeface="Segoe UI Semibold"/>
            </a:endParaRPr>
          </a:p>
          <a:p>
            <a:pPr marL="355600" marR="5080" indent="-342900" algn="just">
              <a:lnSpc>
                <a:spcPct val="100000"/>
              </a:lnSpc>
              <a:spcBef>
                <a:spcPts val="5"/>
              </a:spcBef>
              <a:buFont typeface="Symbol"/>
              <a:buChar char=""/>
              <a:tabLst>
                <a:tab pos="355600" algn="l"/>
              </a:tabLst>
            </a:pPr>
            <a:r>
              <a:rPr sz="1400" spc="-5" dirty="0">
                <a:solidFill>
                  <a:schemeClr val="bg1"/>
                </a:solidFill>
                <a:latin typeface="Segoe UI Semibold"/>
                <a:cs typeface="Segoe UI Semibold"/>
              </a:rPr>
              <a:t>La</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solution</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intelligente</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Smart</a:t>
            </a:r>
            <a:r>
              <a:rPr sz="1400" spc="395" dirty="0">
                <a:solidFill>
                  <a:schemeClr val="bg1"/>
                </a:solidFill>
                <a:latin typeface="Segoe UI Semibold"/>
                <a:cs typeface="Segoe UI Semibold"/>
              </a:rPr>
              <a:t> </a:t>
            </a:r>
            <a:r>
              <a:rPr sz="1400" spc="-5" dirty="0">
                <a:solidFill>
                  <a:schemeClr val="bg1"/>
                </a:solidFill>
                <a:latin typeface="Segoe UI Semibold"/>
                <a:cs typeface="Segoe UI Semibold"/>
              </a:rPr>
              <a:t>80/20</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opère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une </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discrimination</a:t>
            </a:r>
            <a:r>
              <a:rPr sz="1400" spc="-5" dirty="0">
                <a:solidFill>
                  <a:schemeClr val="bg1"/>
                </a:solidFill>
                <a:latin typeface="Segoe UI Semibold"/>
                <a:cs typeface="Segoe UI Semibold"/>
              </a:rPr>
              <a:t> </a:t>
            </a:r>
            <a:r>
              <a:rPr sz="1400" spc="-10" dirty="0">
                <a:solidFill>
                  <a:schemeClr val="bg1"/>
                </a:solidFill>
                <a:latin typeface="Segoe UI Semibold"/>
                <a:cs typeface="Segoe UI Semibold"/>
              </a:rPr>
              <a:t>entre</a:t>
            </a:r>
            <a:r>
              <a:rPr sz="1400" spc="-5" dirty="0">
                <a:solidFill>
                  <a:schemeClr val="bg1"/>
                </a:solidFill>
                <a:latin typeface="Segoe UI Semibold"/>
                <a:cs typeface="Segoe UI Semibold"/>
              </a:rPr>
              <a:t> échanges</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distants</a:t>
            </a:r>
            <a:r>
              <a:rPr sz="1400" spc="-5" dirty="0">
                <a:solidFill>
                  <a:schemeClr val="bg1"/>
                </a:solidFill>
                <a:latin typeface="Segoe UI Semibold"/>
                <a:cs typeface="Segoe UI Semibold"/>
              </a:rPr>
              <a:t> </a:t>
            </a:r>
            <a:r>
              <a:rPr sz="1400" dirty="0">
                <a:solidFill>
                  <a:schemeClr val="bg1"/>
                </a:solidFill>
                <a:latin typeface="Segoe UI Semibold"/>
                <a:cs typeface="Segoe UI Semibold"/>
              </a:rPr>
              <a:t>et</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locaux</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et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pour ces derniers, soit </a:t>
            </a:r>
            <a:r>
              <a:rPr sz="1400" dirty="0">
                <a:solidFill>
                  <a:schemeClr val="bg1"/>
                </a:solidFill>
                <a:latin typeface="Segoe UI Semibold"/>
                <a:cs typeface="Segoe UI Semibold"/>
              </a:rPr>
              <a:t>80% </a:t>
            </a:r>
            <a:r>
              <a:rPr sz="1400" spc="-5" dirty="0">
                <a:solidFill>
                  <a:schemeClr val="bg1"/>
                </a:solidFill>
                <a:latin typeface="Segoe UI Semibold"/>
                <a:cs typeface="Segoe UI Semibold"/>
              </a:rPr>
              <a:t>des </a:t>
            </a:r>
            <a:r>
              <a:rPr sz="1400" spc="-10" dirty="0">
                <a:solidFill>
                  <a:schemeClr val="bg1"/>
                </a:solidFill>
                <a:latin typeface="Segoe UI Semibold"/>
                <a:cs typeface="Segoe UI Semibold"/>
              </a:rPr>
              <a:t>échanges, </a:t>
            </a:r>
            <a:r>
              <a:rPr sz="1400" dirty="0">
                <a:solidFill>
                  <a:schemeClr val="bg1"/>
                </a:solidFill>
                <a:latin typeface="Segoe UI Semibold"/>
                <a:cs typeface="Segoe UI Semibold"/>
              </a:rPr>
              <a:t>la </a:t>
            </a:r>
            <a:r>
              <a:rPr sz="1400" spc="-10" dirty="0">
                <a:solidFill>
                  <a:schemeClr val="bg1"/>
                </a:solidFill>
                <a:latin typeface="Segoe UI Semibold"/>
                <a:cs typeface="Segoe UI Semibold"/>
              </a:rPr>
              <a:t>solution </a:t>
            </a:r>
            <a:r>
              <a:rPr sz="1400" spc="-5" dirty="0">
                <a:solidFill>
                  <a:schemeClr val="bg1"/>
                </a:solidFill>
                <a:latin typeface="Segoe UI Semibold"/>
                <a:cs typeface="Segoe UI Semibold"/>
              </a:rPr>
              <a:t> choisit</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automatiquement</a:t>
            </a:r>
            <a:r>
              <a:rPr sz="1400" spc="-15" dirty="0">
                <a:solidFill>
                  <a:schemeClr val="bg1"/>
                </a:solidFill>
                <a:latin typeface="Segoe UI Semibold"/>
                <a:cs typeface="Segoe UI Semibold"/>
              </a:rPr>
              <a:t> </a:t>
            </a:r>
            <a:r>
              <a:rPr sz="1400" dirty="0">
                <a:solidFill>
                  <a:schemeClr val="bg1"/>
                </a:solidFill>
                <a:latin typeface="Segoe UI Semibold"/>
                <a:cs typeface="Segoe UI Semibold"/>
              </a:rPr>
              <a:t>le</a:t>
            </a:r>
            <a:r>
              <a:rPr sz="1400" spc="-25" dirty="0">
                <a:solidFill>
                  <a:schemeClr val="bg1"/>
                </a:solidFill>
                <a:latin typeface="Segoe UI Semibold"/>
                <a:cs typeface="Segoe UI Semibold"/>
              </a:rPr>
              <a:t> </a:t>
            </a:r>
            <a:r>
              <a:rPr sz="1400" spc="-10" dirty="0">
                <a:solidFill>
                  <a:schemeClr val="bg1"/>
                </a:solidFill>
                <a:latin typeface="Segoe UI Semibold"/>
                <a:cs typeface="Segoe UI Semibold"/>
              </a:rPr>
              <a:t>routage </a:t>
            </a:r>
            <a:r>
              <a:rPr sz="1400" spc="-5" dirty="0">
                <a:solidFill>
                  <a:schemeClr val="bg1"/>
                </a:solidFill>
                <a:latin typeface="Segoe UI Semibold"/>
                <a:cs typeface="Segoe UI Semibold"/>
              </a:rPr>
              <a:t>de </a:t>
            </a:r>
            <a:r>
              <a:rPr sz="1400" spc="-10" dirty="0">
                <a:solidFill>
                  <a:schemeClr val="bg1"/>
                </a:solidFill>
                <a:latin typeface="Segoe UI Semibold"/>
                <a:cs typeface="Segoe UI Semibold"/>
              </a:rPr>
              <a:t>proximité.</a:t>
            </a:r>
            <a:endParaRPr sz="1400" dirty="0">
              <a:solidFill>
                <a:schemeClr val="bg1"/>
              </a:solidFill>
              <a:latin typeface="Segoe UI Semibold"/>
              <a:cs typeface="Segoe UI Semibold"/>
            </a:endParaRPr>
          </a:p>
          <a:p>
            <a:pPr marL="355600" indent="-342900">
              <a:lnSpc>
                <a:spcPct val="100000"/>
              </a:lnSpc>
              <a:spcBef>
                <a:spcPts val="1535"/>
              </a:spcBef>
              <a:buFont typeface="Symbol"/>
              <a:buChar char=""/>
              <a:tabLst>
                <a:tab pos="354965" algn="l"/>
                <a:tab pos="355600" algn="l"/>
              </a:tabLst>
            </a:pPr>
            <a:r>
              <a:rPr sz="1400" spc="-5" dirty="0">
                <a:solidFill>
                  <a:schemeClr val="bg1"/>
                </a:solidFill>
                <a:latin typeface="Arial MT"/>
                <a:cs typeface="Arial MT"/>
              </a:rPr>
              <a:t>La</a:t>
            </a:r>
            <a:r>
              <a:rPr sz="1400" spc="-20" dirty="0">
                <a:solidFill>
                  <a:schemeClr val="bg1"/>
                </a:solidFill>
                <a:latin typeface="Arial MT"/>
                <a:cs typeface="Arial MT"/>
              </a:rPr>
              <a:t> </a:t>
            </a:r>
            <a:r>
              <a:rPr sz="1400" dirty="0">
                <a:solidFill>
                  <a:schemeClr val="bg1"/>
                </a:solidFill>
                <a:latin typeface="Arial MT"/>
                <a:cs typeface="Arial MT"/>
              </a:rPr>
              <a:t>solution</a:t>
            </a:r>
            <a:r>
              <a:rPr sz="1400" spc="-30" dirty="0">
                <a:solidFill>
                  <a:schemeClr val="bg1"/>
                </a:solidFill>
                <a:latin typeface="Arial MT"/>
                <a:cs typeface="Arial MT"/>
              </a:rPr>
              <a:t> </a:t>
            </a:r>
            <a:r>
              <a:rPr sz="1400" dirty="0">
                <a:solidFill>
                  <a:schemeClr val="bg1"/>
                </a:solidFill>
                <a:latin typeface="Arial MT"/>
                <a:cs typeface="Arial MT"/>
              </a:rPr>
              <a:t>Smart</a:t>
            </a:r>
            <a:r>
              <a:rPr sz="1400" spc="-25" dirty="0">
                <a:solidFill>
                  <a:schemeClr val="bg1"/>
                </a:solidFill>
                <a:latin typeface="Arial MT"/>
                <a:cs typeface="Arial MT"/>
              </a:rPr>
              <a:t> </a:t>
            </a:r>
            <a:r>
              <a:rPr sz="1400" spc="-5" dirty="0">
                <a:solidFill>
                  <a:schemeClr val="bg1"/>
                </a:solidFill>
                <a:latin typeface="Arial MT"/>
                <a:cs typeface="Arial MT"/>
              </a:rPr>
              <a:t>80/20</a:t>
            </a:r>
            <a:r>
              <a:rPr sz="1400" spc="-25" dirty="0">
                <a:solidFill>
                  <a:schemeClr val="bg1"/>
                </a:solidFill>
                <a:latin typeface="Arial MT"/>
                <a:cs typeface="Arial MT"/>
              </a:rPr>
              <a:t> </a:t>
            </a:r>
            <a:r>
              <a:rPr sz="1400" dirty="0">
                <a:solidFill>
                  <a:schemeClr val="bg1"/>
                </a:solidFill>
                <a:latin typeface="Arial MT"/>
                <a:cs typeface="Arial MT"/>
              </a:rPr>
              <a:t>choisit</a:t>
            </a:r>
            <a:r>
              <a:rPr sz="1400" spc="-20" dirty="0">
                <a:solidFill>
                  <a:schemeClr val="bg1"/>
                </a:solidFill>
                <a:latin typeface="Arial MT"/>
                <a:cs typeface="Arial MT"/>
              </a:rPr>
              <a:t> </a:t>
            </a:r>
            <a:r>
              <a:rPr sz="1400" dirty="0">
                <a:solidFill>
                  <a:schemeClr val="bg1"/>
                </a:solidFill>
                <a:latin typeface="Arial MT"/>
                <a:cs typeface="Arial MT"/>
              </a:rPr>
              <a:t>le</a:t>
            </a:r>
            <a:r>
              <a:rPr sz="1400" spc="-5" dirty="0">
                <a:solidFill>
                  <a:schemeClr val="bg1"/>
                </a:solidFill>
                <a:latin typeface="Arial MT"/>
                <a:cs typeface="Arial MT"/>
              </a:rPr>
              <a:t> </a:t>
            </a:r>
            <a:r>
              <a:rPr sz="1400" dirty="0">
                <a:solidFill>
                  <a:schemeClr val="bg1"/>
                </a:solidFill>
                <a:latin typeface="Arial MT"/>
                <a:cs typeface="Arial MT"/>
              </a:rPr>
              <a:t>routage</a:t>
            </a:r>
            <a:r>
              <a:rPr sz="1400" spc="-40" dirty="0">
                <a:solidFill>
                  <a:schemeClr val="bg1"/>
                </a:solidFill>
                <a:latin typeface="Arial MT"/>
                <a:cs typeface="Arial MT"/>
              </a:rPr>
              <a:t> </a:t>
            </a:r>
            <a:r>
              <a:rPr sz="1400" spc="-5" dirty="0">
                <a:solidFill>
                  <a:schemeClr val="bg1"/>
                </a:solidFill>
                <a:latin typeface="Arial MT"/>
                <a:cs typeface="Arial MT"/>
              </a:rPr>
              <a:t>de</a:t>
            </a:r>
            <a:r>
              <a:rPr sz="1400" spc="-20" dirty="0">
                <a:solidFill>
                  <a:schemeClr val="bg1"/>
                </a:solidFill>
                <a:latin typeface="Arial MT"/>
                <a:cs typeface="Arial MT"/>
              </a:rPr>
              <a:t> </a:t>
            </a:r>
            <a:r>
              <a:rPr sz="1400" spc="-5" dirty="0">
                <a:solidFill>
                  <a:schemeClr val="bg1"/>
                </a:solidFill>
                <a:latin typeface="Arial MT"/>
                <a:cs typeface="Arial MT"/>
              </a:rPr>
              <a:t>proximité.</a:t>
            </a:r>
            <a:endParaRPr sz="1400" dirty="0">
              <a:solidFill>
                <a:schemeClr val="bg1"/>
              </a:solidFill>
              <a:latin typeface="Arial MT"/>
              <a:cs typeface="Arial MT"/>
            </a:endParaRPr>
          </a:p>
        </p:txBody>
      </p:sp>
      <p:sp>
        <p:nvSpPr>
          <p:cNvPr id="19" name="object 19">
            <a:extLst>
              <a:ext uri="{FF2B5EF4-FFF2-40B4-BE49-F238E27FC236}">
                <a16:creationId xmlns:a16="http://schemas.microsoft.com/office/drawing/2014/main" id="{C9D74F1B-60AA-8E5F-826C-0E408EFDFACF}"/>
              </a:ext>
            </a:extLst>
          </p:cNvPr>
          <p:cNvSpPr/>
          <p:nvPr/>
        </p:nvSpPr>
        <p:spPr>
          <a:xfrm>
            <a:off x="36576" y="4201667"/>
            <a:ext cx="1391920" cy="307975"/>
          </a:xfrm>
          <a:custGeom>
            <a:avLst/>
            <a:gdLst/>
            <a:ahLst/>
            <a:cxnLst/>
            <a:rect l="l" t="t" r="r" b="b"/>
            <a:pathLst>
              <a:path w="1391920" h="307975">
                <a:moveTo>
                  <a:pt x="0" y="307847"/>
                </a:moveTo>
                <a:lnTo>
                  <a:pt x="1391412" y="307847"/>
                </a:lnTo>
                <a:lnTo>
                  <a:pt x="1391412" y="0"/>
                </a:lnTo>
                <a:lnTo>
                  <a:pt x="0" y="0"/>
                </a:lnTo>
                <a:lnTo>
                  <a:pt x="0" y="307847"/>
                </a:lnTo>
                <a:close/>
              </a:path>
            </a:pathLst>
          </a:custGeom>
          <a:solidFill>
            <a:srgbClr val="F8CAAC"/>
          </a:solidFill>
        </p:spPr>
        <p:txBody>
          <a:bodyPr wrap="square" lIns="0" tIns="0" rIns="0" bIns="0" rtlCol="0"/>
          <a:lstStyle/>
          <a:p>
            <a:endParaRPr/>
          </a:p>
        </p:txBody>
      </p:sp>
      <p:sp>
        <p:nvSpPr>
          <p:cNvPr id="20" name="object 20">
            <a:extLst>
              <a:ext uri="{FF2B5EF4-FFF2-40B4-BE49-F238E27FC236}">
                <a16:creationId xmlns:a16="http://schemas.microsoft.com/office/drawing/2014/main" id="{59F10EDD-65A0-505B-A2A5-67850D82E9D7}"/>
              </a:ext>
            </a:extLst>
          </p:cNvPr>
          <p:cNvSpPr txBox="1"/>
          <p:nvPr/>
        </p:nvSpPr>
        <p:spPr>
          <a:xfrm>
            <a:off x="116230" y="4231640"/>
            <a:ext cx="94551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0000"/>
                </a:solidFill>
                <a:latin typeface="Segoe UI Semibold"/>
                <a:cs typeface="Segoe UI Semibold"/>
              </a:rPr>
              <a:t>Congestion</a:t>
            </a:r>
            <a:endParaRPr sz="1400">
              <a:latin typeface="Segoe UI Semibold"/>
              <a:cs typeface="Segoe UI Semibold"/>
            </a:endParaRPr>
          </a:p>
        </p:txBody>
      </p:sp>
      <p:sp>
        <p:nvSpPr>
          <p:cNvPr id="21" name="object 21">
            <a:extLst>
              <a:ext uri="{FF2B5EF4-FFF2-40B4-BE49-F238E27FC236}">
                <a16:creationId xmlns:a16="http://schemas.microsoft.com/office/drawing/2014/main" id="{6DF3EF20-9F9B-2634-EBB3-B23C53956E59}"/>
              </a:ext>
            </a:extLst>
          </p:cNvPr>
          <p:cNvSpPr/>
          <p:nvPr/>
        </p:nvSpPr>
        <p:spPr>
          <a:xfrm>
            <a:off x="1427988" y="3898391"/>
            <a:ext cx="5728970" cy="954405"/>
          </a:xfrm>
          <a:custGeom>
            <a:avLst/>
            <a:gdLst/>
            <a:ahLst/>
            <a:cxnLst/>
            <a:rect l="l" t="t" r="r" b="b"/>
            <a:pathLst>
              <a:path w="5728970" h="954404">
                <a:moveTo>
                  <a:pt x="5728716" y="0"/>
                </a:moveTo>
                <a:lnTo>
                  <a:pt x="0" y="0"/>
                </a:lnTo>
                <a:lnTo>
                  <a:pt x="0" y="954023"/>
                </a:lnTo>
                <a:lnTo>
                  <a:pt x="5728716" y="954023"/>
                </a:lnTo>
                <a:lnTo>
                  <a:pt x="5728716" y="0"/>
                </a:lnTo>
                <a:close/>
              </a:path>
            </a:pathLst>
          </a:custGeom>
          <a:solidFill>
            <a:srgbClr val="FFE699"/>
          </a:solidFill>
        </p:spPr>
        <p:txBody>
          <a:bodyPr wrap="square" lIns="0" tIns="0" rIns="0" bIns="0" rtlCol="0"/>
          <a:lstStyle/>
          <a:p>
            <a:endParaRPr/>
          </a:p>
        </p:txBody>
      </p:sp>
      <p:sp>
        <p:nvSpPr>
          <p:cNvPr id="22" name="object 22">
            <a:extLst>
              <a:ext uri="{FF2B5EF4-FFF2-40B4-BE49-F238E27FC236}">
                <a16:creationId xmlns:a16="http://schemas.microsoft.com/office/drawing/2014/main" id="{AAC48798-BF61-49EA-FA79-C270B9D29A44}"/>
              </a:ext>
            </a:extLst>
          </p:cNvPr>
          <p:cNvSpPr txBox="1"/>
          <p:nvPr/>
        </p:nvSpPr>
        <p:spPr>
          <a:xfrm>
            <a:off x="1506474" y="3927728"/>
            <a:ext cx="5345430" cy="880110"/>
          </a:xfrm>
          <a:prstGeom prst="rect">
            <a:avLst/>
          </a:prstGeom>
        </p:spPr>
        <p:txBody>
          <a:bodyPr vert="horz" wrap="square" lIns="0" tIns="12700" rIns="0" bIns="0" rtlCol="0">
            <a:spAutoFit/>
          </a:bodyPr>
          <a:lstStyle/>
          <a:p>
            <a:pPr marL="355600" marR="5080" indent="-343535">
              <a:lnSpc>
                <a:spcPct val="100000"/>
              </a:lnSpc>
              <a:spcBef>
                <a:spcPts val="100"/>
              </a:spcBef>
              <a:buFont typeface="Symbol"/>
              <a:buChar char=""/>
              <a:tabLst>
                <a:tab pos="355600" algn="l"/>
                <a:tab pos="356235" algn="l"/>
              </a:tabLst>
            </a:pPr>
            <a:r>
              <a:rPr sz="1400" dirty="0">
                <a:solidFill>
                  <a:schemeClr val="bg1"/>
                </a:solidFill>
                <a:latin typeface="Segoe UI Semibold"/>
                <a:cs typeface="Segoe UI Semibold"/>
              </a:rPr>
              <a:t>En </a:t>
            </a:r>
            <a:r>
              <a:rPr sz="1400" spc="-5" dirty="0">
                <a:solidFill>
                  <a:schemeClr val="bg1"/>
                </a:solidFill>
                <a:latin typeface="Segoe UI Semibold"/>
                <a:cs typeface="Segoe UI Semibold"/>
              </a:rPr>
              <a:t>cas de trafic </a:t>
            </a:r>
            <a:r>
              <a:rPr sz="1400" dirty="0">
                <a:solidFill>
                  <a:schemeClr val="bg1"/>
                </a:solidFill>
                <a:latin typeface="Segoe UI Semibold"/>
                <a:cs typeface="Segoe UI Semibold"/>
              </a:rPr>
              <a:t>important, </a:t>
            </a:r>
            <a:r>
              <a:rPr sz="1400" spc="-5" dirty="0">
                <a:solidFill>
                  <a:schemeClr val="bg1"/>
                </a:solidFill>
                <a:latin typeface="Segoe UI Semibold"/>
                <a:cs typeface="Segoe UI Semibold"/>
              </a:rPr>
              <a:t>cet agencement centralisé entraîne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une congestion</a:t>
            </a:r>
            <a:r>
              <a:rPr sz="1400" spc="-20"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réseaux,</a:t>
            </a:r>
            <a:endParaRPr sz="1400" dirty="0">
              <a:solidFill>
                <a:schemeClr val="bg1"/>
              </a:solidFill>
              <a:latin typeface="Segoe UI Semibold"/>
              <a:cs typeface="Segoe UI Semibold"/>
            </a:endParaRPr>
          </a:p>
          <a:p>
            <a:pPr marL="355600" marR="285750" indent="-343535">
              <a:lnSpc>
                <a:spcPct val="100000"/>
              </a:lnSpc>
              <a:spcBef>
                <a:spcPts val="5"/>
              </a:spcBef>
              <a:buFont typeface="Symbol"/>
              <a:buChar char=""/>
              <a:tabLst>
                <a:tab pos="355600" algn="l"/>
                <a:tab pos="356235" algn="l"/>
              </a:tabLst>
            </a:pPr>
            <a:r>
              <a:rPr sz="1400" spc="-5" dirty="0">
                <a:solidFill>
                  <a:schemeClr val="bg1"/>
                </a:solidFill>
                <a:latin typeface="Segoe UI Semibold"/>
                <a:cs typeface="Segoe UI Semibold"/>
              </a:rPr>
              <a:t>Conséquence, une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latence élevée</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et une</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dégradation</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la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qualité</a:t>
            </a:r>
            <a:r>
              <a:rPr sz="1400" spc="-35"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dirty="0">
                <a:solidFill>
                  <a:schemeClr val="bg1"/>
                </a:solidFill>
                <a:latin typeface="Segoe UI Semibold"/>
                <a:cs typeface="Segoe UI Semibold"/>
              </a:rPr>
              <a:t> services</a:t>
            </a:r>
          </a:p>
        </p:txBody>
      </p:sp>
      <p:sp>
        <p:nvSpPr>
          <p:cNvPr id="23" name="object 23">
            <a:extLst>
              <a:ext uri="{FF2B5EF4-FFF2-40B4-BE49-F238E27FC236}">
                <a16:creationId xmlns:a16="http://schemas.microsoft.com/office/drawing/2014/main" id="{13F1B66E-EC1D-B7EF-215A-83EE93743D2D}"/>
              </a:ext>
            </a:extLst>
          </p:cNvPr>
          <p:cNvSpPr/>
          <p:nvPr/>
        </p:nvSpPr>
        <p:spPr>
          <a:xfrm>
            <a:off x="7222235" y="3991355"/>
            <a:ext cx="4958080" cy="739140"/>
          </a:xfrm>
          <a:custGeom>
            <a:avLst/>
            <a:gdLst/>
            <a:ahLst/>
            <a:cxnLst/>
            <a:rect l="l" t="t" r="r" b="b"/>
            <a:pathLst>
              <a:path w="4958080" h="739139">
                <a:moveTo>
                  <a:pt x="4957572" y="0"/>
                </a:moveTo>
                <a:lnTo>
                  <a:pt x="0" y="0"/>
                </a:lnTo>
                <a:lnTo>
                  <a:pt x="0" y="739140"/>
                </a:lnTo>
                <a:lnTo>
                  <a:pt x="4957572" y="739140"/>
                </a:lnTo>
                <a:lnTo>
                  <a:pt x="4957572" y="0"/>
                </a:lnTo>
                <a:close/>
              </a:path>
            </a:pathLst>
          </a:custGeom>
          <a:solidFill>
            <a:srgbClr val="DEEBF7"/>
          </a:solidFill>
        </p:spPr>
        <p:txBody>
          <a:bodyPr wrap="square" lIns="0" tIns="0" rIns="0" bIns="0" rtlCol="0"/>
          <a:lstStyle/>
          <a:p>
            <a:endParaRPr/>
          </a:p>
        </p:txBody>
      </p:sp>
      <p:sp>
        <p:nvSpPr>
          <p:cNvPr id="24" name="object 24">
            <a:extLst>
              <a:ext uri="{FF2B5EF4-FFF2-40B4-BE49-F238E27FC236}">
                <a16:creationId xmlns:a16="http://schemas.microsoft.com/office/drawing/2014/main" id="{E708D26D-D634-7A06-6036-7FDA4CEE6F13}"/>
              </a:ext>
            </a:extLst>
          </p:cNvPr>
          <p:cNvSpPr/>
          <p:nvPr/>
        </p:nvSpPr>
        <p:spPr>
          <a:xfrm>
            <a:off x="36576" y="5458967"/>
            <a:ext cx="1391920" cy="523240"/>
          </a:xfrm>
          <a:custGeom>
            <a:avLst/>
            <a:gdLst/>
            <a:ahLst/>
            <a:cxnLst/>
            <a:rect l="l" t="t" r="r" b="b"/>
            <a:pathLst>
              <a:path w="1391920" h="523239">
                <a:moveTo>
                  <a:pt x="0" y="522731"/>
                </a:moveTo>
                <a:lnTo>
                  <a:pt x="1391412" y="522731"/>
                </a:lnTo>
                <a:lnTo>
                  <a:pt x="1391412" y="0"/>
                </a:lnTo>
                <a:lnTo>
                  <a:pt x="0" y="0"/>
                </a:lnTo>
                <a:lnTo>
                  <a:pt x="0" y="522731"/>
                </a:lnTo>
                <a:close/>
              </a:path>
            </a:pathLst>
          </a:custGeom>
          <a:solidFill>
            <a:srgbClr val="F8CAAC"/>
          </a:solidFill>
        </p:spPr>
        <p:txBody>
          <a:bodyPr wrap="square" lIns="0" tIns="0" rIns="0" bIns="0" rtlCol="0"/>
          <a:lstStyle/>
          <a:p>
            <a:endParaRPr/>
          </a:p>
        </p:txBody>
      </p:sp>
      <p:sp>
        <p:nvSpPr>
          <p:cNvPr id="25" name="object 25">
            <a:extLst>
              <a:ext uri="{FF2B5EF4-FFF2-40B4-BE49-F238E27FC236}">
                <a16:creationId xmlns:a16="http://schemas.microsoft.com/office/drawing/2014/main" id="{DB0385D5-26C3-5CE4-9EE9-6157A96F493B}"/>
              </a:ext>
            </a:extLst>
          </p:cNvPr>
          <p:cNvSpPr txBox="1"/>
          <p:nvPr/>
        </p:nvSpPr>
        <p:spPr>
          <a:xfrm>
            <a:off x="116230" y="5488635"/>
            <a:ext cx="1042669" cy="45339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0000"/>
                </a:solidFill>
                <a:latin typeface="Segoe UI Semibold"/>
                <a:cs typeface="Segoe UI Semibold"/>
              </a:rPr>
              <a:t>Sécurité</a:t>
            </a:r>
            <a:r>
              <a:rPr sz="1400" spc="-40" dirty="0">
                <a:solidFill>
                  <a:srgbClr val="FF0000"/>
                </a:solidFill>
                <a:latin typeface="Segoe UI Semibold"/>
                <a:cs typeface="Segoe UI Semibold"/>
              </a:rPr>
              <a:t> </a:t>
            </a:r>
            <a:r>
              <a:rPr sz="1400" spc="-5" dirty="0">
                <a:solidFill>
                  <a:srgbClr val="FF0000"/>
                </a:solidFill>
                <a:latin typeface="Segoe UI Semibold"/>
                <a:cs typeface="Segoe UI Semibold"/>
              </a:rPr>
              <a:t>et</a:t>
            </a:r>
            <a:endParaRPr sz="1400">
              <a:latin typeface="Segoe UI Semibold"/>
              <a:cs typeface="Segoe UI Semibold"/>
            </a:endParaRPr>
          </a:p>
          <a:p>
            <a:pPr marL="12700">
              <a:lnSpc>
                <a:spcPct val="100000"/>
              </a:lnSpc>
            </a:pPr>
            <a:r>
              <a:rPr sz="1400" spc="-5" dirty="0">
                <a:solidFill>
                  <a:srgbClr val="FF0000"/>
                </a:solidFill>
                <a:latin typeface="Segoe UI Semibold"/>
                <a:cs typeface="Segoe UI Semibold"/>
              </a:rPr>
              <a:t>D</a:t>
            </a:r>
            <a:r>
              <a:rPr sz="1400" dirty="0">
                <a:solidFill>
                  <a:srgbClr val="FF0000"/>
                </a:solidFill>
                <a:latin typeface="Segoe UI Semibold"/>
                <a:cs typeface="Segoe UI Semibold"/>
              </a:rPr>
              <a:t>i</a:t>
            </a:r>
            <a:r>
              <a:rPr sz="1400" spc="-10" dirty="0">
                <a:solidFill>
                  <a:srgbClr val="FF0000"/>
                </a:solidFill>
                <a:latin typeface="Segoe UI Semibold"/>
                <a:cs typeface="Segoe UI Semibold"/>
              </a:rPr>
              <a:t>sp</a:t>
            </a:r>
            <a:r>
              <a:rPr sz="1400" spc="-5" dirty="0">
                <a:solidFill>
                  <a:srgbClr val="FF0000"/>
                </a:solidFill>
                <a:latin typeface="Segoe UI Semibold"/>
                <a:cs typeface="Segoe UI Semibold"/>
              </a:rPr>
              <a:t>oni</a:t>
            </a:r>
            <a:r>
              <a:rPr sz="1400" spc="-10" dirty="0">
                <a:solidFill>
                  <a:srgbClr val="FF0000"/>
                </a:solidFill>
                <a:latin typeface="Segoe UI Semibold"/>
                <a:cs typeface="Segoe UI Semibold"/>
              </a:rPr>
              <a:t>bili</a:t>
            </a:r>
            <a:r>
              <a:rPr sz="1400" spc="-20" dirty="0">
                <a:solidFill>
                  <a:srgbClr val="FF0000"/>
                </a:solidFill>
                <a:latin typeface="Segoe UI Semibold"/>
                <a:cs typeface="Segoe UI Semibold"/>
              </a:rPr>
              <a:t>t</a:t>
            </a:r>
            <a:r>
              <a:rPr sz="1400" dirty="0">
                <a:solidFill>
                  <a:srgbClr val="FF0000"/>
                </a:solidFill>
                <a:latin typeface="Segoe UI Semibold"/>
                <a:cs typeface="Segoe UI Semibold"/>
              </a:rPr>
              <a:t>é</a:t>
            </a:r>
            <a:endParaRPr sz="1400">
              <a:latin typeface="Segoe UI Semibold"/>
              <a:cs typeface="Segoe UI Semibold"/>
            </a:endParaRPr>
          </a:p>
        </p:txBody>
      </p:sp>
      <p:sp>
        <p:nvSpPr>
          <p:cNvPr id="26" name="object 26">
            <a:extLst>
              <a:ext uri="{FF2B5EF4-FFF2-40B4-BE49-F238E27FC236}">
                <a16:creationId xmlns:a16="http://schemas.microsoft.com/office/drawing/2014/main" id="{BF68504B-8013-876B-9671-1B509E373C69}"/>
              </a:ext>
            </a:extLst>
          </p:cNvPr>
          <p:cNvSpPr/>
          <p:nvPr/>
        </p:nvSpPr>
        <p:spPr>
          <a:xfrm>
            <a:off x="1427988" y="4884420"/>
            <a:ext cx="5728970" cy="1719580"/>
          </a:xfrm>
          <a:custGeom>
            <a:avLst/>
            <a:gdLst/>
            <a:ahLst/>
            <a:cxnLst/>
            <a:rect l="l" t="t" r="r" b="b"/>
            <a:pathLst>
              <a:path w="5728970" h="1719579">
                <a:moveTo>
                  <a:pt x="5728716" y="0"/>
                </a:moveTo>
                <a:lnTo>
                  <a:pt x="0" y="0"/>
                </a:lnTo>
                <a:lnTo>
                  <a:pt x="0" y="1719071"/>
                </a:lnTo>
                <a:lnTo>
                  <a:pt x="5728716" y="1719071"/>
                </a:lnTo>
                <a:lnTo>
                  <a:pt x="5728716" y="0"/>
                </a:lnTo>
                <a:close/>
              </a:path>
            </a:pathLst>
          </a:custGeom>
          <a:solidFill>
            <a:srgbClr val="FFE699"/>
          </a:solidFill>
        </p:spPr>
        <p:txBody>
          <a:bodyPr wrap="square" lIns="0" tIns="0" rIns="0" bIns="0" rtlCol="0"/>
          <a:lstStyle/>
          <a:p>
            <a:endParaRPr/>
          </a:p>
        </p:txBody>
      </p:sp>
      <p:sp>
        <p:nvSpPr>
          <p:cNvPr id="27" name="object 27">
            <a:extLst>
              <a:ext uri="{FF2B5EF4-FFF2-40B4-BE49-F238E27FC236}">
                <a16:creationId xmlns:a16="http://schemas.microsoft.com/office/drawing/2014/main" id="{C7199CD3-9B37-26EB-C4D6-B29D7E4A3F6E}"/>
              </a:ext>
            </a:extLst>
          </p:cNvPr>
          <p:cNvSpPr txBox="1"/>
          <p:nvPr/>
        </p:nvSpPr>
        <p:spPr>
          <a:xfrm>
            <a:off x="1506474" y="4911344"/>
            <a:ext cx="280352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chemeClr val="bg1"/>
                </a:solidFill>
                <a:latin typeface="Segoe UI Semibold"/>
                <a:cs typeface="Segoe UI Semibold"/>
              </a:rPr>
              <a:t>Ce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type</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d'architecture</a:t>
            </a:r>
            <a:r>
              <a:rPr sz="1400" spc="-30" dirty="0">
                <a:solidFill>
                  <a:schemeClr val="bg1"/>
                </a:solidFill>
                <a:latin typeface="Segoe UI Semibold"/>
                <a:cs typeface="Segoe UI Semibold"/>
              </a:rPr>
              <a:t> </a:t>
            </a:r>
            <a:r>
              <a:rPr sz="1400" spc="-5" dirty="0">
                <a:solidFill>
                  <a:schemeClr val="bg1"/>
                </a:solidFill>
                <a:latin typeface="Segoe UI Semibold"/>
                <a:cs typeface="Segoe UI Semibold"/>
              </a:rPr>
              <a:t>centralisée</a:t>
            </a:r>
            <a:r>
              <a:rPr sz="1400" spc="-15" dirty="0">
                <a:solidFill>
                  <a:schemeClr val="bg1"/>
                </a:solidFill>
                <a:latin typeface="Segoe UI Semibold"/>
                <a:cs typeface="Segoe UI Semibold"/>
              </a:rPr>
              <a:t> </a:t>
            </a:r>
            <a:r>
              <a:rPr sz="1400" dirty="0">
                <a:solidFill>
                  <a:schemeClr val="bg1"/>
                </a:solidFill>
                <a:latin typeface="Segoe UI Semibold"/>
                <a:cs typeface="Segoe UI Semibold"/>
              </a:rPr>
              <a:t>:</a:t>
            </a:r>
          </a:p>
        </p:txBody>
      </p:sp>
      <p:sp>
        <p:nvSpPr>
          <p:cNvPr id="28" name="object 28">
            <a:extLst>
              <a:ext uri="{FF2B5EF4-FFF2-40B4-BE49-F238E27FC236}">
                <a16:creationId xmlns:a16="http://schemas.microsoft.com/office/drawing/2014/main" id="{41D85443-0424-6944-627A-3FD8D9342748}"/>
              </a:ext>
            </a:extLst>
          </p:cNvPr>
          <p:cNvSpPr txBox="1"/>
          <p:nvPr/>
        </p:nvSpPr>
        <p:spPr>
          <a:xfrm>
            <a:off x="1506474" y="5243576"/>
            <a:ext cx="5239385" cy="1306830"/>
          </a:xfrm>
          <a:prstGeom prst="rect">
            <a:avLst/>
          </a:prstGeom>
        </p:spPr>
        <p:txBody>
          <a:bodyPr vert="horz" wrap="square" lIns="0" tIns="12700" rIns="0" bIns="0" rtlCol="0">
            <a:spAutoFit/>
          </a:bodyPr>
          <a:lstStyle/>
          <a:p>
            <a:pPr marL="355600" indent="-343535">
              <a:lnSpc>
                <a:spcPct val="100000"/>
              </a:lnSpc>
              <a:spcBef>
                <a:spcPts val="100"/>
              </a:spcBef>
              <a:buFont typeface="Symbol"/>
              <a:buChar char=""/>
              <a:tabLst>
                <a:tab pos="355600" algn="l"/>
                <a:tab pos="356235" algn="l"/>
              </a:tabLst>
            </a:pPr>
            <a:r>
              <a:rPr sz="1400" spc="-10" dirty="0">
                <a:solidFill>
                  <a:schemeClr val="bg1"/>
                </a:solidFill>
                <a:latin typeface="Segoe UI Semibold"/>
                <a:cs typeface="Segoe UI Semibold"/>
              </a:rPr>
              <a:t>rend</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plus</a:t>
            </a:r>
            <a:r>
              <a:rPr sz="1400" spc="-30" dirty="0">
                <a:solidFill>
                  <a:schemeClr val="bg1"/>
                </a:solidFill>
                <a:latin typeface="Segoe UI Semibold"/>
                <a:cs typeface="Segoe UI Semibold"/>
              </a:rPr>
              <a:t> </a:t>
            </a:r>
            <a:r>
              <a:rPr sz="1400" spc="-5" dirty="0">
                <a:solidFill>
                  <a:schemeClr val="bg1"/>
                </a:solidFill>
                <a:latin typeface="Segoe UI Semibold"/>
                <a:cs typeface="Segoe UI Semibold"/>
              </a:rPr>
              <a:t>vulnérable</a:t>
            </a:r>
            <a:r>
              <a:rPr sz="1400" spc="-35" dirty="0">
                <a:solidFill>
                  <a:schemeClr val="bg1"/>
                </a:solidFill>
                <a:latin typeface="Segoe UI Semibold"/>
                <a:cs typeface="Segoe UI Semibold"/>
              </a:rPr>
              <a:t> </a:t>
            </a:r>
            <a:r>
              <a:rPr sz="1400" dirty="0">
                <a:solidFill>
                  <a:schemeClr val="bg1"/>
                </a:solidFill>
                <a:latin typeface="Segoe UI Semibold"/>
                <a:cs typeface="Segoe UI Semibold"/>
              </a:rPr>
              <a:t>les</a:t>
            </a:r>
            <a:r>
              <a:rPr sz="1400" spc="-20" dirty="0">
                <a:solidFill>
                  <a:schemeClr val="bg1"/>
                </a:solidFill>
                <a:latin typeface="Segoe UI Semibold"/>
                <a:cs typeface="Segoe UI Semibold"/>
              </a:rPr>
              <a:t> </a:t>
            </a:r>
            <a:r>
              <a:rPr sz="1400" spc="-5" dirty="0">
                <a:solidFill>
                  <a:schemeClr val="bg1"/>
                </a:solidFill>
                <a:latin typeface="Segoe UI Semibold"/>
                <a:cs typeface="Segoe UI Semibold"/>
              </a:rPr>
              <a:t>données,</a:t>
            </a:r>
            <a:endParaRPr sz="1400" dirty="0">
              <a:solidFill>
                <a:schemeClr val="bg1"/>
              </a:solidFill>
              <a:latin typeface="Segoe UI Semibold"/>
              <a:cs typeface="Segoe UI Semibold"/>
            </a:endParaRPr>
          </a:p>
          <a:p>
            <a:pPr marL="355600" indent="-343535">
              <a:lnSpc>
                <a:spcPct val="100000"/>
              </a:lnSpc>
              <a:spcBef>
                <a:spcPts val="5"/>
              </a:spcBef>
              <a:buFont typeface="Symbol"/>
              <a:buChar char=""/>
              <a:tabLst>
                <a:tab pos="355600" algn="l"/>
                <a:tab pos="356235" algn="l"/>
              </a:tabLst>
            </a:pPr>
            <a:r>
              <a:rPr sz="1400" spc="-5" dirty="0">
                <a:solidFill>
                  <a:schemeClr val="bg1"/>
                </a:solidFill>
                <a:latin typeface="Segoe UI Semibold"/>
                <a:cs typeface="Segoe UI Semibold"/>
              </a:rPr>
              <a:t>limite</a:t>
            </a:r>
            <a:r>
              <a:rPr sz="1400" spc="-40" dirty="0">
                <a:solidFill>
                  <a:schemeClr val="bg1"/>
                </a:solidFill>
                <a:latin typeface="Segoe UI Semibold"/>
                <a:cs typeface="Segoe UI Semibold"/>
              </a:rPr>
              <a:t> </a:t>
            </a:r>
            <a:r>
              <a:rPr sz="1400" spc="-5" dirty="0">
                <a:solidFill>
                  <a:schemeClr val="bg1"/>
                </a:solidFill>
                <a:latin typeface="Segoe UI Semibold"/>
                <a:cs typeface="Segoe UI Semibold"/>
              </a:rPr>
              <a:t>l'autonomie</a:t>
            </a:r>
            <a:r>
              <a:rPr sz="1400" spc="-45"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usagers,</a:t>
            </a:r>
            <a:endParaRPr sz="1400" dirty="0">
              <a:solidFill>
                <a:schemeClr val="bg1"/>
              </a:solidFill>
              <a:latin typeface="Segoe UI Semibold"/>
              <a:cs typeface="Segoe UI Semibold"/>
            </a:endParaRPr>
          </a:p>
          <a:p>
            <a:pPr marL="299085" marR="5080" indent="-287020">
              <a:lnSpc>
                <a:spcPct val="100000"/>
              </a:lnSpc>
              <a:buFont typeface="Arial MT"/>
              <a:buChar char="•"/>
              <a:tabLst>
                <a:tab pos="299085" algn="l"/>
                <a:tab pos="299720" algn="l"/>
              </a:tabLst>
            </a:pPr>
            <a:r>
              <a:rPr sz="1400" dirty="0">
                <a:solidFill>
                  <a:schemeClr val="bg1"/>
                </a:solidFill>
                <a:latin typeface="Segoe UI Semibold"/>
                <a:cs typeface="Segoe UI Semibold"/>
              </a:rPr>
              <a:t>et la </a:t>
            </a:r>
            <a:r>
              <a:rPr sz="1400" spc="-5" dirty="0">
                <a:solidFill>
                  <a:schemeClr val="bg1"/>
                </a:solidFill>
                <a:latin typeface="Segoe UI Semibold"/>
                <a:cs typeface="Segoe UI Semibold"/>
              </a:rPr>
              <a:t>disponibilité des réseaux </a:t>
            </a:r>
            <a:r>
              <a:rPr sz="1400" dirty="0">
                <a:solidFill>
                  <a:schemeClr val="bg1"/>
                </a:solidFill>
                <a:latin typeface="Segoe UI Semibold"/>
                <a:cs typeface="Segoe UI Semibold"/>
              </a:rPr>
              <a:t>en </a:t>
            </a:r>
            <a:r>
              <a:rPr sz="1400" spc="-5" dirty="0">
                <a:solidFill>
                  <a:schemeClr val="bg1"/>
                </a:solidFill>
                <a:latin typeface="Segoe UI Semibold"/>
                <a:cs typeface="Segoe UI Semibold"/>
              </a:rPr>
              <a:t>cas d'incident </a:t>
            </a:r>
            <a:r>
              <a:rPr sz="1400" dirty="0">
                <a:solidFill>
                  <a:schemeClr val="bg1"/>
                </a:solidFill>
                <a:latin typeface="Segoe UI Semibold"/>
                <a:cs typeface="Segoe UI Semibold"/>
              </a:rPr>
              <a:t>au </a:t>
            </a:r>
            <a:r>
              <a:rPr sz="1400" spc="-5" dirty="0">
                <a:solidFill>
                  <a:schemeClr val="bg1"/>
                </a:solidFill>
                <a:latin typeface="Segoe UI Semibold"/>
                <a:cs typeface="Segoe UI Semibold"/>
              </a:rPr>
              <a:t>niveau des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équipements</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cœur</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spc="5" dirty="0">
                <a:solidFill>
                  <a:schemeClr val="bg1"/>
                </a:solidFill>
                <a:latin typeface="Segoe UI Semibold"/>
                <a:cs typeface="Segoe UI Semibold"/>
              </a:rPr>
              <a:t> </a:t>
            </a:r>
            <a:r>
              <a:rPr sz="1400" spc="-10" dirty="0">
                <a:solidFill>
                  <a:schemeClr val="bg1"/>
                </a:solidFill>
                <a:latin typeface="Segoe UI Semibold"/>
                <a:cs typeface="Segoe UI Semibold"/>
              </a:rPr>
              <a:t>réseau</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ou</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sur les</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liaisons</a:t>
            </a:r>
            <a:r>
              <a:rPr sz="1400" spc="-30" dirty="0">
                <a:solidFill>
                  <a:schemeClr val="bg1"/>
                </a:solidFill>
                <a:latin typeface="Segoe UI Semibold"/>
                <a:cs typeface="Segoe UI Semibold"/>
              </a:rPr>
              <a:t> </a:t>
            </a:r>
            <a:r>
              <a:rPr sz="1400" spc="-10" dirty="0">
                <a:solidFill>
                  <a:schemeClr val="bg1"/>
                </a:solidFill>
                <a:latin typeface="Segoe UI Semibold"/>
                <a:cs typeface="Segoe UI Semibold"/>
              </a:rPr>
              <a:t>entre</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ces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derniers et </a:t>
            </a:r>
            <a:r>
              <a:rPr sz="1400" dirty="0">
                <a:solidFill>
                  <a:schemeClr val="bg1"/>
                </a:solidFill>
                <a:latin typeface="Segoe UI Semibold"/>
                <a:cs typeface="Segoe UI Semibold"/>
              </a:rPr>
              <a:t>les </a:t>
            </a:r>
            <a:r>
              <a:rPr sz="1400" spc="-5" dirty="0">
                <a:solidFill>
                  <a:schemeClr val="bg1"/>
                </a:solidFill>
                <a:latin typeface="Segoe UI Semibold"/>
                <a:cs typeface="Segoe UI Semibold"/>
              </a:rPr>
              <a:t>points de </a:t>
            </a:r>
            <a:r>
              <a:rPr sz="1400" spc="-10" dirty="0">
                <a:solidFill>
                  <a:schemeClr val="bg1"/>
                </a:solidFill>
                <a:latin typeface="Segoe UI Semibold"/>
                <a:cs typeface="Segoe UI Semibold"/>
              </a:rPr>
              <a:t>distribution </a:t>
            </a:r>
            <a:r>
              <a:rPr sz="1400" spc="-5" dirty="0">
                <a:solidFill>
                  <a:schemeClr val="bg1"/>
                </a:solidFill>
                <a:latin typeface="Segoe UI Semibold"/>
                <a:cs typeface="Segoe UI Semibold"/>
              </a:rPr>
              <a:t>que sont </a:t>
            </a:r>
            <a:r>
              <a:rPr sz="1400" dirty="0">
                <a:solidFill>
                  <a:schemeClr val="bg1"/>
                </a:solidFill>
                <a:latin typeface="Segoe UI Semibold"/>
                <a:cs typeface="Segoe UI Semibold"/>
              </a:rPr>
              <a:t>les </a:t>
            </a:r>
            <a:r>
              <a:rPr sz="1400" spc="-5" dirty="0">
                <a:solidFill>
                  <a:schemeClr val="bg1"/>
                </a:solidFill>
                <a:latin typeface="Segoe UI Semibold"/>
                <a:cs typeface="Segoe UI Semibold"/>
              </a:rPr>
              <a:t>stations de </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base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(eNodeB</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ou eNB</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dans</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la</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terminologie</a:t>
            </a:r>
            <a:r>
              <a:rPr sz="1400" spc="-40" dirty="0">
                <a:solidFill>
                  <a:schemeClr val="bg1"/>
                </a:solidFill>
                <a:latin typeface="Segoe UI Semibold"/>
                <a:cs typeface="Segoe UI Semibold"/>
              </a:rPr>
              <a:t> </a:t>
            </a:r>
            <a:r>
              <a:rPr sz="1400" spc="-20" dirty="0">
                <a:solidFill>
                  <a:schemeClr val="bg1"/>
                </a:solidFill>
                <a:latin typeface="Segoe UI Semibold"/>
                <a:cs typeface="Segoe UI Semibold"/>
              </a:rPr>
              <a:t>LTE).</a:t>
            </a:r>
            <a:endParaRPr sz="1400" dirty="0">
              <a:solidFill>
                <a:schemeClr val="bg1"/>
              </a:solidFill>
              <a:latin typeface="Segoe UI Semibold"/>
              <a:cs typeface="Segoe UI Semibold"/>
            </a:endParaRPr>
          </a:p>
        </p:txBody>
      </p:sp>
      <p:sp>
        <p:nvSpPr>
          <p:cNvPr id="29" name="object 29">
            <a:extLst>
              <a:ext uri="{FF2B5EF4-FFF2-40B4-BE49-F238E27FC236}">
                <a16:creationId xmlns:a16="http://schemas.microsoft.com/office/drawing/2014/main" id="{D004BBD5-6A80-2092-0B70-47C6AE9C22AE}"/>
              </a:ext>
            </a:extLst>
          </p:cNvPr>
          <p:cNvSpPr/>
          <p:nvPr/>
        </p:nvSpPr>
        <p:spPr>
          <a:xfrm>
            <a:off x="7222235" y="4978908"/>
            <a:ext cx="4958080" cy="1503045"/>
          </a:xfrm>
          <a:custGeom>
            <a:avLst/>
            <a:gdLst/>
            <a:ahLst/>
            <a:cxnLst/>
            <a:rect l="l" t="t" r="r" b="b"/>
            <a:pathLst>
              <a:path w="4958080" h="1503045">
                <a:moveTo>
                  <a:pt x="4957572" y="0"/>
                </a:moveTo>
                <a:lnTo>
                  <a:pt x="0" y="0"/>
                </a:lnTo>
                <a:lnTo>
                  <a:pt x="0" y="1502663"/>
                </a:lnTo>
                <a:lnTo>
                  <a:pt x="4957572" y="1502663"/>
                </a:lnTo>
                <a:lnTo>
                  <a:pt x="4957572" y="0"/>
                </a:lnTo>
                <a:close/>
              </a:path>
            </a:pathLst>
          </a:custGeom>
          <a:solidFill>
            <a:srgbClr val="DEEBF7"/>
          </a:solidFill>
        </p:spPr>
        <p:txBody>
          <a:bodyPr wrap="square" lIns="0" tIns="0" rIns="0" bIns="0" rtlCol="0"/>
          <a:lstStyle/>
          <a:p>
            <a:endParaRPr/>
          </a:p>
        </p:txBody>
      </p:sp>
      <p:sp>
        <p:nvSpPr>
          <p:cNvPr id="30" name="object 30">
            <a:extLst>
              <a:ext uri="{FF2B5EF4-FFF2-40B4-BE49-F238E27FC236}">
                <a16:creationId xmlns:a16="http://schemas.microsoft.com/office/drawing/2014/main" id="{45B61AC1-00A6-E5BF-6283-7C38F3224ADE}"/>
              </a:ext>
            </a:extLst>
          </p:cNvPr>
          <p:cNvSpPr txBox="1"/>
          <p:nvPr/>
        </p:nvSpPr>
        <p:spPr>
          <a:xfrm>
            <a:off x="7301610" y="4020769"/>
            <a:ext cx="4758690" cy="2409190"/>
          </a:xfrm>
          <a:prstGeom prst="rect">
            <a:avLst/>
          </a:prstGeom>
        </p:spPr>
        <p:txBody>
          <a:bodyPr vert="horz" wrap="square" lIns="0" tIns="13335" rIns="0" bIns="0" rtlCol="0">
            <a:spAutoFit/>
          </a:bodyPr>
          <a:lstStyle/>
          <a:p>
            <a:pPr marL="299085" marR="194945" indent="-287020">
              <a:lnSpc>
                <a:spcPct val="100000"/>
              </a:lnSpc>
              <a:spcBef>
                <a:spcPts val="105"/>
              </a:spcBef>
              <a:buFont typeface="Arial MT"/>
              <a:buChar char="•"/>
              <a:tabLst>
                <a:tab pos="299085" algn="l"/>
                <a:tab pos="299720" algn="l"/>
              </a:tabLst>
            </a:pPr>
            <a:r>
              <a:rPr sz="1400" dirty="0">
                <a:solidFill>
                  <a:schemeClr val="bg1"/>
                </a:solidFill>
                <a:latin typeface="Segoe UI Semibold"/>
                <a:cs typeface="Segoe UI Semibold"/>
              </a:rPr>
              <a:t>La</a:t>
            </a:r>
            <a:r>
              <a:rPr sz="1400" spc="-5" dirty="0">
                <a:solidFill>
                  <a:schemeClr val="bg1"/>
                </a:solidFill>
                <a:latin typeface="Segoe UI Semibold"/>
                <a:cs typeface="Segoe UI Semibold"/>
              </a:rPr>
              <a:t> solution</a:t>
            </a:r>
            <a:r>
              <a:rPr sz="1400" spc="-40" dirty="0">
                <a:solidFill>
                  <a:schemeClr val="bg1"/>
                </a:solidFill>
                <a:latin typeface="Segoe UI Semibold"/>
                <a:cs typeface="Segoe UI Semibold"/>
              </a:rPr>
              <a:t> </a:t>
            </a:r>
            <a:r>
              <a:rPr sz="1400" spc="5" dirty="0">
                <a:solidFill>
                  <a:schemeClr val="bg1"/>
                </a:solidFill>
                <a:latin typeface="Segoe UI Semibold"/>
                <a:cs typeface="Segoe UI Semibold"/>
              </a:rPr>
              <a:t>Smart</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80/20</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spc="10" dirty="0">
                <a:solidFill>
                  <a:schemeClr val="bg1"/>
                </a:solidFill>
                <a:latin typeface="Segoe UI Semibold"/>
                <a:cs typeface="Segoe UI Semibold"/>
              </a:rPr>
              <a:t> </a:t>
            </a:r>
            <a:r>
              <a:rPr sz="1400" dirty="0">
                <a:solidFill>
                  <a:schemeClr val="bg1"/>
                </a:solidFill>
                <a:latin typeface="Segoe UI Semibold"/>
                <a:cs typeface="Segoe UI Semibold"/>
              </a:rPr>
              <a:t>RENAL</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garantit</a:t>
            </a:r>
            <a:r>
              <a:rPr sz="1400" spc="-40" dirty="0">
                <a:solidFill>
                  <a:schemeClr val="bg1"/>
                </a:solidFill>
                <a:latin typeface="Segoe UI Semibold"/>
                <a:cs typeface="Segoe UI Semibold"/>
              </a:rPr>
              <a:t> </a:t>
            </a:r>
            <a:r>
              <a:rPr sz="1400" dirty="0">
                <a:solidFill>
                  <a:schemeClr val="bg1"/>
                </a:solidFill>
                <a:latin typeface="Segoe UI Semibold"/>
                <a:cs typeface="Segoe UI Semibold"/>
              </a:rPr>
              <a:t>la</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fluidité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réseaux </a:t>
            </a:r>
            <a:r>
              <a:rPr sz="1400" spc="-5" dirty="0">
                <a:solidFill>
                  <a:schemeClr val="bg1"/>
                </a:solidFill>
                <a:latin typeface="Segoe UI Semibold"/>
                <a:cs typeface="Segoe UI Semibold"/>
              </a:rPr>
              <a:t>grâce</a:t>
            </a:r>
            <a:r>
              <a:rPr sz="1400" dirty="0">
                <a:solidFill>
                  <a:schemeClr val="bg1"/>
                </a:solidFill>
                <a:latin typeface="Segoe UI Semibold"/>
                <a:cs typeface="Segoe UI Semibold"/>
              </a:rPr>
              <a:t> à</a:t>
            </a:r>
            <a:r>
              <a:rPr sz="1400" spc="-5" dirty="0">
                <a:solidFill>
                  <a:schemeClr val="bg1"/>
                </a:solidFill>
                <a:latin typeface="Segoe UI Semibold"/>
                <a:cs typeface="Segoe UI Semibold"/>
              </a:rPr>
              <a:t> son</a:t>
            </a:r>
            <a:r>
              <a:rPr sz="1400" spc="-15" dirty="0">
                <a:solidFill>
                  <a:schemeClr val="bg1"/>
                </a:solidFill>
                <a:latin typeface="Segoe UI Semibold"/>
                <a:cs typeface="Segoe UI Semibold"/>
              </a:rPr>
              <a:t> </a:t>
            </a:r>
            <a:r>
              <a:rPr sz="1400" dirty="0">
                <a:solidFill>
                  <a:schemeClr val="bg1"/>
                </a:solidFill>
                <a:latin typeface="Segoe UI Semibold"/>
                <a:cs typeface="Segoe UI Semibold"/>
              </a:rPr>
              <a:t>mode </a:t>
            </a:r>
            <a:r>
              <a:rPr sz="1400" spc="-5" dirty="0">
                <a:solidFill>
                  <a:schemeClr val="bg1"/>
                </a:solidFill>
                <a:latin typeface="Segoe UI Semibold"/>
                <a:cs typeface="Segoe UI Semibold"/>
              </a:rPr>
              <a:t>de</a:t>
            </a:r>
            <a:r>
              <a:rPr sz="1400" spc="5" dirty="0">
                <a:solidFill>
                  <a:schemeClr val="bg1"/>
                </a:solidFill>
                <a:latin typeface="Segoe UI Semibold"/>
                <a:cs typeface="Segoe UI Semibold"/>
              </a:rPr>
              <a:t> </a:t>
            </a:r>
            <a:r>
              <a:rPr sz="1400" spc="-10" dirty="0">
                <a:solidFill>
                  <a:schemeClr val="bg1"/>
                </a:solidFill>
                <a:latin typeface="Segoe UI Semibold"/>
                <a:cs typeface="Segoe UI Semibold"/>
              </a:rPr>
              <a:t>distribution </a:t>
            </a:r>
            <a:r>
              <a:rPr sz="1400" spc="-5" dirty="0">
                <a:solidFill>
                  <a:schemeClr val="bg1"/>
                </a:solidFill>
                <a:latin typeface="Segoe UI Semibold"/>
                <a:cs typeface="Segoe UI Semibold"/>
              </a:rPr>
              <a:t> intelligent</a:t>
            </a:r>
            <a:r>
              <a:rPr sz="1400" spc="-50"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échanges.</a:t>
            </a:r>
            <a:endParaRPr sz="1400" dirty="0">
              <a:solidFill>
                <a:schemeClr val="bg1"/>
              </a:solidFill>
              <a:latin typeface="Segoe UI Semibold"/>
              <a:cs typeface="Segoe UI Semibold"/>
            </a:endParaRPr>
          </a:p>
          <a:p>
            <a:pPr>
              <a:lnSpc>
                <a:spcPct val="100000"/>
              </a:lnSpc>
              <a:spcBef>
                <a:spcPts val="45"/>
              </a:spcBef>
            </a:pPr>
            <a:endParaRPr sz="2000" dirty="0">
              <a:latin typeface="Segoe UI Semibold"/>
              <a:cs typeface="Segoe UI Semibold"/>
            </a:endParaRPr>
          </a:p>
          <a:p>
            <a:pPr marL="12700">
              <a:lnSpc>
                <a:spcPct val="100000"/>
              </a:lnSpc>
            </a:pPr>
            <a:r>
              <a:rPr sz="1400" dirty="0">
                <a:solidFill>
                  <a:schemeClr val="bg1"/>
                </a:solidFill>
                <a:latin typeface="Segoe UI Semibold"/>
                <a:cs typeface="Segoe UI Semibold"/>
              </a:rPr>
              <a:t>La</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solution</a:t>
            </a:r>
            <a:r>
              <a:rPr sz="1400" spc="-45" dirty="0">
                <a:solidFill>
                  <a:schemeClr val="bg1"/>
                </a:solidFill>
                <a:latin typeface="Segoe UI Semibold"/>
                <a:cs typeface="Segoe UI Semibold"/>
              </a:rPr>
              <a:t> </a:t>
            </a:r>
            <a:r>
              <a:rPr sz="1400" dirty="0">
                <a:solidFill>
                  <a:schemeClr val="bg1"/>
                </a:solidFill>
                <a:latin typeface="Segoe UI Semibold"/>
                <a:cs typeface="Segoe UI Semibold"/>
              </a:rPr>
              <a:t>Smart</a:t>
            </a:r>
            <a:r>
              <a:rPr sz="1400" spc="-30" dirty="0">
                <a:solidFill>
                  <a:schemeClr val="bg1"/>
                </a:solidFill>
                <a:latin typeface="Segoe UI Semibold"/>
                <a:cs typeface="Segoe UI Semibold"/>
              </a:rPr>
              <a:t> </a:t>
            </a:r>
            <a:r>
              <a:rPr sz="1400" spc="-5" dirty="0">
                <a:solidFill>
                  <a:schemeClr val="bg1"/>
                </a:solidFill>
                <a:latin typeface="Segoe UI Semibold"/>
                <a:cs typeface="Segoe UI Semibold"/>
              </a:rPr>
              <a:t>80/20</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de </a:t>
            </a:r>
            <a:r>
              <a:rPr sz="1400" dirty="0">
                <a:solidFill>
                  <a:schemeClr val="bg1"/>
                </a:solidFill>
                <a:latin typeface="Segoe UI Semibold"/>
                <a:cs typeface="Segoe UI Semibold"/>
              </a:rPr>
              <a:t>RENAL</a:t>
            </a:r>
            <a:r>
              <a:rPr sz="1400" spc="-20" dirty="0">
                <a:solidFill>
                  <a:schemeClr val="bg1"/>
                </a:solidFill>
                <a:latin typeface="Segoe UI Semibold"/>
                <a:cs typeface="Segoe UI Semibold"/>
              </a:rPr>
              <a:t> </a:t>
            </a:r>
            <a:r>
              <a:rPr sz="1400" spc="-5" dirty="0">
                <a:solidFill>
                  <a:schemeClr val="bg1"/>
                </a:solidFill>
                <a:latin typeface="Segoe UI Semibold"/>
                <a:cs typeface="Segoe UI Semibold"/>
              </a:rPr>
              <a:t>offre</a:t>
            </a:r>
            <a:endParaRPr sz="1400" dirty="0">
              <a:solidFill>
                <a:schemeClr val="bg1"/>
              </a:solidFill>
              <a:latin typeface="Segoe UI Semibold"/>
              <a:cs typeface="Segoe UI Semibold"/>
            </a:endParaRPr>
          </a:p>
          <a:p>
            <a:pPr marL="355600" marR="313055" indent="-342900">
              <a:lnSpc>
                <a:spcPct val="100000"/>
              </a:lnSpc>
              <a:spcBef>
                <a:spcPts val="935"/>
              </a:spcBef>
              <a:buFont typeface="Symbol"/>
              <a:buChar char=""/>
              <a:tabLst>
                <a:tab pos="354965" algn="l"/>
                <a:tab pos="355600" algn="l"/>
              </a:tabLst>
            </a:pPr>
            <a:r>
              <a:rPr sz="1400" dirty="0">
                <a:solidFill>
                  <a:schemeClr val="bg1"/>
                </a:solidFill>
                <a:latin typeface="Segoe UI Semibold"/>
                <a:cs typeface="Segoe UI Semibold"/>
              </a:rPr>
              <a:t>un </a:t>
            </a:r>
            <a:r>
              <a:rPr sz="1400" spc="-5" dirty="0">
                <a:solidFill>
                  <a:schemeClr val="bg1"/>
                </a:solidFill>
                <a:latin typeface="Segoe UI Semibold"/>
                <a:cs typeface="Segoe UI Semibold"/>
              </a:rPr>
              <a:t>haut niveau de sécurité </a:t>
            </a:r>
            <a:r>
              <a:rPr sz="1400" dirty="0">
                <a:solidFill>
                  <a:schemeClr val="bg1"/>
                </a:solidFill>
                <a:latin typeface="Segoe UI Semibold"/>
                <a:cs typeface="Segoe UI Semibold"/>
              </a:rPr>
              <a:t>grâce à la « </a:t>
            </a:r>
            <a:r>
              <a:rPr sz="1400" spc="-5" dirty="0">
                <a:solidFill>
                  <a:schemeClr val="bg1"/>
                </a:solidFill>
                <a:latin typeface="Segoe UI Semibold"/>
                <a:cs typeface="Segoe UI Semibold"/>
              </a:rPr>
              <a:t>fermeture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matérielle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des </a:t>
            </a:r>
            <a:r>
              <a:rPr sz="1400" spc="-10" dirty="0">
                <a:solidFill>
                  <a:schemeClr val="bg1"/>
                </a:solidFill>
                <a:latin typeface="Segoe UI Semibold"/>
                <a:cs typeface="Segoe UI Semibold"/>
              </a:rPr>
              <a:t>réseaux </a:t>
            </a:r>
            <a:r>
              <a:rPr sz="1400" spc="-5" dirty="0">
                <a:solidFill>
                  <a:schemeClr val="bg1"/>
                </a:solidFill>
                <a:latin typeface="Segoe UI Semibold"/>
                <a:cs typeface="Segoe UI Semibold"/>
              </a:rPr>
              <a:t>qui sont autonomes, donc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inaccessibles</a:t>
            </a:r>
            <a:r>
              <a:rPr sz="1400" spc="-40" dirty="0">
                <a:solidFill>
                  <a:schemeClr val="bg1"/>
                </a:solidFill>
                <a:latin typeface="Segoe UI Semibold"/>
                <a:cs typeface="Segoe UI Semibold"/>
              </a:rPr>
              <a:t> </a:t>
            </a:r>
            <a:r>
              <a:rPr sz="1400" dirty="0">
                <a:solidFill>
                  <a:schemeClr val="bg1"/>
                </a:solidFill>
                <a:latin typeface="Segoe UI Semibold"/>
                <a:cs typeface="Segoe UI Semibold"/>
              </a:rPr>
              <a:t>à </a:t>
            </a:r>
            <a:r>
              <a:rPr sz="1400" spc="-10" dirty="0">
                <a:solidFill>
                  <a:schemeClr val="bg1"/>
                </a:solidFill>
                <a:latin typeface="Segoe UI Semibold"/>
                <a:cs typeface="Segoe UI Semibold"/>
              </a:rPr>
              <a:t>toute</a:t>
            </a:r>
            <a:r>
              <a:rPr sz="1400" spc="-5" dirty="0">
                <a:solidFill>
                  <a:schemeClr val="bg1"/>
                </a:solidFill>
                <a:latin typeface="Segoe UI Semibold"/>
                <a:cs typeface="Segoe UI Semibold"/>
              </a:rPr>
              <a:t> tentative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d’intrusion,</a:t>
            </a:r>
            <a:endParaRPr sz="1400" dirty="0">
              <a:solidFill>
                <a:schemeClr val="bg1"/>
              </a:solidFill>
              <a:latin typeface="Segoe UI Semibold"/>
              <a:cs typeface="Segoe UI Semibold"/>
            </a:endParaRPr>
          </a:p>
          <a:p>
            <a:pPr marL="299085" marR="5080" indent="-287020">
              <a:lnSpc>
                <a:spcPct val="100000"/>
              </a:lnSpc>
              <a:spcBef>
                <a:spcPts val="5"/>
              </a:spcBef>
              <a:buFont typeface="Arial MT"/>
              <a:buChar char="•"/>
              <a:tabLst>
                <a:tab pos="299085" algn="l"/>
                <a:tab pos="299720" algn="l"/>
              </a:tabLst>
            </a:pPr>
            <a:r>
              <a:rPr sz="1400" spc="-5" dirty="0">
                <a:solidFill>
                  <a:schemeClr val="bg1"/>
                </a:solidFill>
                <a:latin typeface="Segoe UI Semibold"/>
                <a:cs typeface="Segoe UI Semibold"/>
              </a:rPr>
              <a:t>une</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haute</a:t>
            </a:r>
            <a:r>
              <a:rPr sz="1400" spc="10" dirty="0">
                <a:solidFill>
                  <a:schemeClr val="bg1"/>
                </a:solidFill>
                <a:latin typeface="Segoe UI Semibold"/>
                <a:cs typeface="Segoe UI Semibold"/>
              </a:rPr>
              <a:t> </a:t>
            </a:r>
            <a:r>
              <a:rPr sz="1400" spc="-10" dirty="0">
                <a:solidFill>
                  <a:schemeClr val="bg1"/>
                </a:solidFill>
                <a:latin typeface="Segoe UI Semibold"/>
                <a:cs typeface="Segoe UI Semibold"/>
              </a:rPr>
              <a:t>disponibilité</a:t>
            </a:r>
            <a:r>
              <a:rPr sz="1400" spc="-20" dirty="0">
                <a:solidFill>
                  <a:schemeClr val="bg1"/>
                </a:solidFill>
                <a:latin typeface="Segoe UI Semibold"/>
                <a:cs typeface="Segoe UI Semibold"/>
              </a:rPr>
              <a:t> </a:t>
            </a:r>
            <a:r>
              <a:rPr sz="1400" spc="-5" dirty="0">
                <a:solidFill>
                  <a:schemeClr val="bg1"/>
                </a:solidFill>
                <a:latin typeface="Segoe UI Semibold"/>
                <a:cs typeface="Segoe UI Semibold"/>
              </a:rPr>
              <a:t>grâce </a:t>
            </a:r>
            <a:r>
              <a:rPr sz="1400" dirty="0">
                <a:solidFill>
                  <a:schemeClr val="bg1"/>
                </a:solidFill>
                <a:latin typeface="Segoe UI Semibold"/>
                <a:cs typeface="Segoe UI Semibold"/>
              </a:rPr>
              <a:t>à</a:t>
            </a:r>
            <a:r>
              <a:rPr sz="1400" spc="10" dirty="0">
                <a:solidFill>
                  <a:schemeClr val="bg1"/>
                </a:solidFill>
                <a:latin typeface="Segoe UI Semibold"/>
                <a:cs typeface="Segoe UI Semibold"/>
              </a:rPr>
              <a:t> </a:t>
            </a:r>
            <a:r>
              <a:rPr sz="1400" spc="-10" dirty="0">
                <a:solidFill>
                  <a:schemeClr val="bg1"/>
                </a:solidFill>
                <a:latin typeface="Segoe UI Semibold"/>
                <a:cs typeface="Segoe UI Semibold"/>
              </a:rPr>
              <a:t>l'architecture</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modulaire </a:t>
            </a:r>
            <a:r>
              <a:rPr sz="1400" spc="-365" dirty="0">
                <a:solidFill>
                  <a:schemeClr val="bg1"/>
                </a:solidFill>
                <a:latin typeface="Segoe UI Semibold"/>
                <a:cs typeface="Segoe UI Semibold"/>
              </a:rPr>
              <a:t> </a:t>
            </a:r>
            <a:r>
              <a:rPr sz="1400" spc="-5" dirty="0">
                <a:solidFill>
                  <a:schemeClr val="bg1"/>
                </a:solidFill>
                <a:latin typeface="Segoe UI Semibold"/>
                <a:cs typeface="Segoe UI Semibold"/>
              </a:rPr>
              <a:t>des réseaux.</a:t>
            </a:r>
            <a:endParaRPr sz="1400" dirty="0">
              <a:solidFill>
                <a:schemeClr val="bg1"/>
              </a:solidFill>
              <a:latin typeface="Segoe UI Semibold"/>
              <a:cs typeface="Segoe UI Semibold"/>
            </a:endParaRPr>
          </a:p>
        </p:txBody>
      </p:sp>
      <p:sp>
        <p:nvSpPr>
          <p:cNvPr id="31" name="object 31">
            <a:extLst>
              <a:ext uri="{FF2B5EF4-FFF2-40B4-BE49-F238E27FC236}">
                <a16:creationId xmlns:a16="http://schemas.microsoft.com/office/drawing/2014/main" id="{19A77D05-7EF4-350A-A25B-DF77E2F99787}"/>
              </a:ext>
            </a:extLst>
          </p:cNvPr>
          <p:cNvSpPr/>
          <p:nvPr/>
        </p:nvSpPr>
        <p:spPr>
          <a:xfrm>
            <a:off x="9144" y="1389888"/>
            <a:ext cx="1885314" cy="370840"/>
          </a:xfrm>
          <a:custGeom>
            <a:avLst/>
            <a:gdLst/>
            <a:ahLst/>
            <a:cxnLst/>
            <a:rect l="l" t="t" r="r" b="b"/>
            <a:pathLst>
              <a:path w="1885314" h="370839">
                <a:moveTo>
                  <a:pt x="1885188" y="0"/>
                </a:moveTo>
                <a:lnTo>
                  <a:pt x="0" y="0"/>
                </a:lnTo>
                <a:lnTo>
                  <a:pt x="0" y="370332"/>
                </a:lnTo>
                <a:lnTo>
                  <a:pt x="1885188" y="370332"/>
                </a:lnTo>
                <a:lnTo>
                  <a:pt x="1885188" y="0"/>
                </a:lnTo>
                <a:close/>
              </a:path>
            </a:pathLst>
          </a:custGeom>
          <a:solidFill>
            <a:srgbClr val="BEBEBE"/>
          </a:solidFill>
        </p:spPr>
        <p:txBody>
          <a:bodyPr wrap="square" lIns="0" tIns="0" rIns="0" bIns="0" rtlCol="0"/>
          <a:lstStyle/>
          <a:p>
            <a:endParaRPr/>
          </a:p>
        </p:txBody>
      </p:sp>
      <p:sp>
        <p:nvSpPr>
          <p:cNvPr id="32" name="object 32">
            <a:extLst>
              <a:ext uri="{FF2B5EF4-FFF2-40B4-BE49-F238E27FC236}">
                <a16:creationId xmlns:a16="http://schemas.microsoft.com/office/drawing/2014/main" id="{91DD3CC6-82D2-218F-377E-F2044951D7D1}"/>
              </a:ext>
            </a:extLst>
          </p:cNvPr>
          <p:cNvSpPr txBox="1"/>
          <p:nvPr/>
        </p:nvSpPr>
        <p:spPr>
          <a:xfrm>
            <a:off x="88188" y="1417141"/>
            <a:ext cx="1612900" cy="300355"/>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0000CC"/>
                </a:solidFill>
                <a:latin typeface="Segoe UI Semibold"/>
                <a:cs typeface="Segoe UI Semibold"/>
              </a:rPr>
              <a:t>Points</a:t>
            </a:r>
            <a:r>
              <a:rPr sz="1800" spc="-45" dirty="0">
                <a:solidFill>
                  <a:srgbClr val="0000CC"/>
                </a:solidFill>
                <a:latin typeface="Segoe UI Semibold"/>
                <a:cs typeface="Segoe UI Semibold"/>
              </a:rPr>
              <a:t> </a:t>
            </a:r>
            <a:r>
              <a:rPr sz="1800" spc="-5" dirty="0">
                <a:solidFill>
                  <a:srgbClr val="0000CC"/>
                </a:solidFill>
                <a:latin typeface="Segoe UI Semibold"/>
                <a:cs typeface="Segoe UI Semibold"/>
              </a:rPr>
              <a:t>critiques</a:t>
            </a:r>
            <a:endParaRPr sz="1800">
              <a:latin typeface="Segoe UI Semibold"/>
              <a:cs typeface="Segoe UI Semibold"/>
            </a:endParaRPr>
          </a:p>
        </p:txBody>
      </p:sp>
      <p:sp>
        <p:nvSpPr>
          <p:cNvPr id="34" name="Espace réservé du numéro de diapositive 33">
            <a:extLst>
              <a:ext uri="{FF2B5EF4-FFF2-40B4-BE49-F238E27FC236}">
                <a16:creationId xmlns:a16="http://schemas.microsoft.com/office/drawing/2014/main" id="{A6C3ABF9-1A03-CBAD-CC88-90856BD68560}"/>
              </a:ext>
            </a:extLst>
          </p:cNvPr>
          <p:cNvSpPr>
            <a:spLocks noGrp="1"/>
          </p:cNvSpPr>
          <p:nvPr>
            <p:ph type="sldNum" sz="quarter" idx="7"/>
          </p:nvPr>
        </p:nvSpPr>
        <p:spPr/>
        <p:txBody>
          <a:bodyPr/>
          <a:lstStyle/>
          <a:p>
            <a:fld id="{B6F15528-21DE-4FAA-801E-634DDDAF4B2B}" type="slidenum">
              <a:rPr lang="fr-FR" smtClean="0"/>
              <a:t>14</a:t>
            </a:fld>
            <a:endParaRPr lang="fr-FR"/>
          </a:p>
        </p:txBody>
      </p:sp>
      <p:sp>
        <p:nvSpPr>
          <p:cNvPr id="37" name="object 4">
            <a:extLst>
              <a:ext uri="{FF2B5EF4-FFF2-40B4-BE49-F238E27FC236}">
                <a16:creationId xmlns:a16="http://schemas.microsoft.com/office/drawing/2014/main" id="{FED39B06-8011-9A8A-F1B8-5328B459447C}"/>
              </a:ext>
            </a:extLst>
          </p:cNvPr>
          <p:cNvSpPr txBox="1">
            <a:spLocks noGrp="1"/>
          </p:cNvSpPr>
          <p:nvPr>
            <p:ph type="title"/>
          </p:nvPr>
        </p:nvSpPr>
        <p:spPr>
          <a:xfrm>
            <a:off x="243068" y="500143"/>
            <a:ext cx="11475689" cy="504625"/>
          </a:xfrm>
          <a:prstGeom prst="rect">
            <a:avLst/>
          </a:prstGeom>
        </p:spPr>
        <p:txBody>
          <a:bodyPr vert="horz" wrap="square" lIns="0" tIns="12065" rIns="0" bIns="0" rtlCol="0">
            <a:spAutoFit/>
          </a:bodyPr>
          <a:lstStyle/>
          <a:p>
            <a:pPr marL="871855" marR="5080" indent="-859790">
              <a:lnSpc>
                <a:spcPct val="100000"/>
              </a:lnSpc>
              <a:spcBef>
                <a:spcPts val="95"/>
              </a:spcBef>
            </a:pPr>
            <a:r>
              <a:rPr lang="fr-FR" sz="3200" b="1" spc="-10" dirty="0">
                <a:solidFill>
                  <a:srgbClr val="FF0066"/>
                </a:solidFill>
              </a:rPr>
              <a:t>AVANTAGES </a:t>
            </a:r>
            <a:r>
              <a:rPr sz="3200" b="1" spc="-10" dirty="0">
                <a:solidFill>
                  <a:srgbClr val="FF0066"/>
                </a:solidFill>
              </a:rPr>
              <a:t>CONCURREN</a:t>
            </a:r>
            <a:r>
              <a:rPr lang="fr-FR" sz="3200" b="1" spc="-10" dirty="0">
                <a:solidFill>
                  <a:srgbClr val="FF0066"/>
                </a:solidFill>
              </a:rPr>
              <a:t>TIELS DE</a:t>
            </a:r>
            <a:r>
              <a:rPr sz="3200" b="1" spc="-10" dirty="0">
                <a:solidFill>
                  <a:srgbClr val="FF0066"/>
                </a:solidFill>
              </a:rPr>
              <a:t> </a:t>
            </a:r>
            <a:r>
              <a:rPr sz="3200" b="1" spc="-750" dirty="0">
                <a:solidFill>
                  <a:srgbClr val="FF0066"/>
                </a:solidFill>
              </a:rPr>
              <a:t> </a:t>
            </a:r>
            <a:r>
              <a:rPr sz="3200" b="1" spc="60" dirty="0">
                <a:solidFill>
                  <a:srgbClr val="FF0066"/>
                </a:solidFill>
              </a:rPr>
              <a:t>LA</a:t>
            </a:r>
            <a:r>
              <a:rPr sz="3200" b="1" spc="-15" dirty="0">
                <a:solidFill>
                  <a:srgbClr val="FF0066"/>
                </a:solidFill>
              </a:rPr>
              <a:t> TECHNOLOGIE</a:t>
            </a:r>
            <a:r>
              <a:rPr lang="fr-FR" sz="3200" b="1" spc="-15" dirty="0">
                <a:solidFill>
                  <a:srgbClr val="FF0066"/>
                </a:solidFill>
              </a:rPr>
              <a:t> </a:t>
            </a:r>
            <a:r>
              <a:rPr lang="fr-FR" sz="3200" b="1" dirty="0">
                <a:solidFill>
                  <a:srgbClr val="FF0066"/>
                </a:solidFill>
              </a:rPr>
              <a:t>RENAL (2)</a:t>
            </a:r>
            <a:endParaRPr sz="3200" b="1" spc="-15" dirty="0">
              <a:solidFill>
                <a:srgbClr val="FF0066"/>
              </a:solidFill>
            </a:endParaRPr>
          </a:p>
        </p:txBody>
      </p:sp>
    </p:spTree>
    <p:extLst>
      <p:ext uri="{BB962C8B-B14F-4D97-AF65-F5344CB8AC3E}">
        <p14:creationId xmlns:p14="http://schemas.microsoft.com/office/powerpoint/2010/main" val="169586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4A27D-0A01-E609-2653-F2391D476BED}"/>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90D3C97-E20A-392E-66C4-A7B4391B760D}"/>
              </a:ext>
            </a:extLst>
          </p:cNvPr>
          <p:cNvSpPr txBox="1"/>
          <p:nvPr/>
        </p:nvSpPr>
        <p:spPr>
          <a:xfrm>
            <a:off x="11008614" y="533145"/>
            <a:ext cx="28448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Calibri"/>
                <a:cs typeface="Calibri"/>
              </a:rPr>
              <a:t>15</a:t>
            </a:r>
            <a:endParaRPr sz="2000" dirty="0">
              <a:latin typeface="Calibri"/>
              <a:cs typeface="Calibri"/>
            </a:endParaRPr>
          </a:p>
        </p:txBody>
      </p:sp>
      <p:sp>
        <p:nvSpPr>
          <p:cNvPr id="5" name="object 5">
            <a:extLst>
              <a:ext uri="{FF2B5EF4-FFF2-40B4-BE49-F238E27FC236}">
                <a16:creationId xmlns:a16="http://schemas.microsoft.com/office/drawing/2014/main" id="{78F3E89F-9BC2-7771-45AB-6E88CC8EB455}"/>
              </a:ext>
            </a:extLst>
          </p:cNvPr>
          <p:cNvSpPr/>
          <p:nvPr/>
        </p:nvSpPr>
        <p:spPr>
          <a:xfrm>
            <a:off x="18288" y="2087879"/>
            <a:ext cx="1652270" cy="524510"/>
          </a:xfrm>
          <a:custGeom>
            <a:avLst/>
            <a:gdLst/>
            <a:ahLst/>
            <a:cxnLst/>
            <a:rect l="l" t="t" r="r" b="b"/>
            <a:pathLst>
              <a:path w="1652270" h="524510">
                <a:moveTo>
                  <a:pt x="1652016" y="0"/>
                </a:moveTo>
                <a:lnTo>
                  <a:pt x="0" y="0"/>
                </a:lnTo>
                <a:lnTo>
                  <a:pt x="0" y="524256"/>
                </a:lnTo>
                <a:lnTo>
                  <a:pt x="1652016" y="524256"/>
                </a:lnTo>
                <a:lnTo>
                  <a:pt x="1652016" y="0"/>
                </a:lnTo>
                <a:close/>
              </a:path>
            </a:pathLst>
          </a:custGeom>
          <a:solidFill>
            <a:srgbClr val="F8CAAC"/>
          </a:solidFill>
        </p:spPr>
        <p:txBody>
          <a:bodyPr wrap="square" lIns="0" tIns="0" rIns="0" bIns="0" rtlCol="0"/>
          <a:lstStyle/>
          <a:p>
            <a:endParaRPr/>
          </a:p>
        </p:txBody>
      </p:sp>
      <p:sp>
        <p:nvSpPr>
          <p:cNvPr id="6" name="object 6">
            <a:extLst>
              <a:ext uri="{FF2B5EF4-FFF2-40B4-BE49-F238E27FC236}">
                <a16:creationId xmlns:a16="http://schemas.microsoft.com/office/drawing/2014/main" id="{F6AD1E33-D25B-BB65-C37A-11A2E5DD0475}"/>
              </a:ext>
            </a:extLst>
          </p:cNvPr>
          <p:cNvSpPr txBox="1"/>
          <p:nvPr/>
        </p:nvSpPr>
        <p:spPr>
          <a:xfrm>
            <a:off x="97332" y="2117217"/>
            <a:ext cx="1259840" cy="45275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0000"/>
                </a:solidFill>
                <a:latin typeface="Segoe UI Semibold"/>
                <a:cs typeface="Segoe UI Semibold"/>
              </a:rPr>
              <a:t>Consommation</a:t>
            </a:r>
            <a:endParaRPr sz="1400">
              <a:latin typeface="Segoe UI Semibold"/>
              <a:cs typeface="Segoe UI Semibold"/>
            </a:endParaRPr>
          </a:p>
          <a:p>
            <a:pPr marL="12700">
              <a:lnSpc>
                <a:spcPct val="100000"/>
              </a:lnSpc>
            </a:pPr>
            <a:r>
              <a:rPr sz="1400" spc="-10" dirty="0">
                <a:solidFill>
                  <a:srgbClr val="FF0000"/>
                </a:solidFill>
                <a:latin typeface="Segoe UI Semibold"/>
                <a:cs typeface="Segoe UI Semibold"/>
              </a:rPr>
              <a:t>d’énergie</a:t>
            </a:r>
            <a:endParaRPr sz="1400">
              <a:latin typeface="Segoe UI Semibold"/>
              <a:cs typeface="Segoe UI Semibold"/>
            </a:endParaRPr>
          </a:p>
        </p:txBody>
      </p:sp>
      <p:sp>
        <p:nvSpPr>
          <p:cNvPr id="7" name="object 7">
            <a:extLst>
              <a:ext uri="{FF2B5EF4-FFF2-40B4-BE49-F238E27FC236}">
                <a16:creationId xmlns:a16="http://schemas.microsoft.com/office/drawing/2014/main" id="{167DC0C5-7EB7-91D7-403B-463C1CEA614E}"/>
              </a:ext>
            </a:extLst>
          </p:cNvPr>
          <p:cNvSpPr/>
          <p:nvPr/>
        </p:nvSpPr>
        <p:spPr>
          <a:xfrm>
            <a:off x="1670304" y="1784604"/>
            <a:ext cx="5486400" cy="954405"/>
          </a:xfrm>
          <a:custGeom>
            <a:avLst/>
            <a:gdLst/>
            <a:ahLst/>
            <a:cxnLst/>
            <a:rect l="l" t="t" r="r" b="b"/>
            <a:pathLst>
              <a:path w="5486400" h="954405">
                <a:moveTo>
                  <a:pt x="5486400" y="0"/>
                </a:moveTo>
                <a:lnTo>
                  <a:pt x="0" y="0"/>
                </a:lnTo>
                <a:lnTo>
                  <a:pt x="0" y="954024"/>
                </a:lnTo>
                <a:lnTo>
                  <a:pt x="5486400" y="954024"/>
                </a:lnTo>
                <a:lnTo>
                  <a:pt x="5486400" y="0"/>
                </a:lnTo>
                <a:close/>
              </a:path>
            </a:pathLst>
          </a:custGeom>
          <a:solidFill>
            <a:srgbClr val="FFE699"/>
          </a:solidFill>
        </p:spPr>
        <p:txBody>
          <a:bodyPr wrap="square" lIns="0" tIns="0" rIns="0" bIns="0" rtlCol="0"/>
          <a:lstStyle/>
          <a:p>
            <a:endParaRPr/>
          </a:p>
        </p:txBody>
      </p:sp>
      <p:sp>
        <p:nvSpPr>
          <p:cNvPr id="8" name="object 8">
            <a:extLst>
              <a:ext uri="{FF2B5EF4-FFF2-40B4-BE49-F238E27FC236}">
                <a16:creationId xmlns:a16="http://schemas.microsoft.com/office/drawing/2014/main" id="{133D8FA3-7597-3B23-894E-5E9E0F44ECA9}"/>
              </a:ext>
            </a:extLst>
          </p:cNvPr>
          <p:cNvSpPr txBox="1"/>
          <p:nvPr/>
        </p:nvSpPr>
        <p:spPr>
          <a:xfrm>
            <a:off x="1749044" y="1813306"/>
            <a:ext cx="5328920" cy="880110"/>
          </a:xfrm>
          <a:prstGeom prst="rect">
            <a:avLst/>
          </a:prstGeom>
        </p:spPr>
        <p:txBody>
          <a:bodyPr vert="horz" wrap="square" lIns="0" tIns="13335" rIns="0" bIns="0" rtlCol="0">
            <a:spAutoFit/>
          </a:bodyPr>
          <a:lstStyle/>
          <a:p>
            <a:pPr marL="355600" marR="5080" indent="-343535" algn="just">
              <a:lnSpc>
                <a:spcPct val="100000"/>
              </a:lnSpc>
              <a:spcBef>
                <a:spcPts val="105"/>
              </a:spcBef>
              <a:buFont typeface="Symbol"/>
              <a:buChar char=""/>
              <a:tabLst>
                <a:tab pos="356235" algn="l"/>
              </a:tabLst>
            </a:pPr>
            <a:r>
              <a:rPr sz="1400" spc="-10" dirty="0">
                <a:solidFill>
                  <a:schemeClr val="bg1"/>
                </a:solidFill>
                <a:latin typeface="Segoe UI Semibold"/>
                <a:cs typeface="Segoe UI Semibold"/>
              </a:rPr>
              <a:t>Cette</a:t>
            </a:r>
            <a:r>
              <a:rPr sz="1400" spc="-5" dirty="0">
                <a:solidFill>
                  <a:schemeClr val="bg1"/>
                </a:solidFill>
                <a:latin typeface="Segoe UI Semibold"/>
                <a:cs typeface="Segoe UI Semibold"/>
              </a:rPr>
              <a:t> </a:t>
            </a:r>
            <a:r>
              <a:rPr sz="1400" spc="-10" dirty="0">
                <a:solidFill>
                  <a:schemeClr val="bg1"/>
                </a:solidFill>
                <a:latin typeface="Segoe UI Semibold"/>
                <a:cs typeface="Segoe UI Semibold"/>
              </a:rPr>
              <a:t>hypercentralisation</a:t>
            </a:r>
            <a:r>
              <a:rPr sz="1400" spc="-5" dirty="0">
                <a:solidFill>
                  <a:schemeClr val="bg1"/>
                </a:solidFill>
                <a:latin typeface="Segoe UI Semibold"/>
                <a:cs typeface="Segoe UI Semibold"/>
              </a:rPr>
              <a:t> des</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échanges,</a:t>
            </a:r>
            <a:r>
              <a:rPr sz="1400" spc="-5" dirty="0">
                <a:solidFill>
                  <a:schemeClr val="bg1"/>
                </a:solidFill>
                <a:latin typeface="Segoe UI Semibold"/>
                <a:cs typeface="Segoe UI Semibold"/>
              </a:rPr>
              <a:t> </a:t>
            </a:r>
            <a:r>
              <a:rPr sz="1400" dirty="0">
                <a:solidFill>
                  <a:schemeClr val="bg1"/>
                </a:solidFill>
                <a:latin typeface="Segoe UI Semibold"/>
                <a:cs typeface="Segoe UI Semibold"/>
              </a:rPr>
              <a:t>(à</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l'opposé</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d'une </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architecture</a:t>
            </a:r>
            <a:r>
              <a:rPr sz="1400" spc="-5" dirty="0">
                <a:solidFill>
                  <a:schemeClr val="bg1"/>
                </a:solidFill>
                <a:latin typeface="Segoe UI Semibold"/>
                <a:cs typeface="Segoe UI Semibold"/>
              </a:rPr>
              <a:t> plus</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modulaire),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est</a:t>
            </a:r>
            <a:r>
              <a:rPr sz="1400" dirty="0">
                <a:solidFill>
                  <a:schemeClr val="bg1"/>
                </a:solidFill>
                <a:latin typeface="Segoe UI Semibold"/>
                <a:cs typeface="Segoe UI Semibold"/>
              </a:rPr>
              <a:t> une</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source</a:t>
            </a:r>
            <a:r>
              <a:rPr sz="1400" spc="375" dirty="0">
                <a:solidFill>
                  <a:schemeClr val="bg1"/>
                </a:solidFill>
                <a:latin typeface="Segoe UI Semibold"/>
                <a:cs typeface="Segoe UI Semibold"/>
              </a:rPr>
              <a:t> </a:t>
            </a:r>
            <a:r>
              <a:rPr sz="1400" spc="-10" dirty="0">
                <a:solidFill>
                  <a:schemeClr val="bg1"/>
                </a:solidFill>
                <a:latin typeface="Segoe UI Semibold"/>
                <a:cs typeface="Segoe UI Semibold"/>
              </a:rPr>
              <a:t>de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consommation importante </a:t>
            </a:r>
            <a:r>
              <a:rPr sz="1400" spc="-10" dirty="0">
                <a:solidFill>
                  <a:schemeClr val="bg1"/>
                </a:solidFill>
                <a:latin typeface="Segoe UI Semibold"/>
                <a:cs typeface="Segoe UI Semibold"/>
              </a:rPr>
              <a:t>d'énergie </a:t>
            </a:r>
            <a:r>
              <a:rPr sz="1400" spc="-5" dirty="0">
                <a:solidFill>
                  <a:schemeClr val="bg1"/>
                </a:solidFill>
                <a:latin typeface="Segoe UI Semibold"/>
                <a:cs typeface="Segoe UI Semibold"/>
              </a:rPr>
              <a:t>en raison du </a:t>
            </a:r>
            <a:r>
              <a:rPr sz="1400" spc="-10" dirty="0">
                <a:solidFill>
                  <a:schemeClr val="bg1"/>
                </a:solidFill>
                <a:latin typeface="Segoe UI Semibold"/>
                <a:cs typeface="Segoe UI Semibold"/>
              </a:rPr>
              <a:t>nombre </a:t>
            </a:r>
            <a:r>
              <a:rPr sz="1400" spc="-5" dirty="0">
                <a:solidFill>
                  <a:schemeClr val="bg1"/>
                </a:solidFill>
                <a:latin typeface="Segoe UI Semibold"/>
                <a:cs typeface="Segoe UI Semibold"/>
              </a:rPr>
              <a:t>et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dirty="0">
                <a:solidFill>
                  <a:schemeClr val="bg1"/>
                </a:solidFill>
                <a:latin typeface="Segoe UI Semibold"/>
                <a:cs typeface="Segoe UI Semibold"/>
              </a:rPr>
              <a:t> la</a:t>
            </a:r>
            <a:r>
              <a:rPr sz="1400" spc="-30" dirty="0">
                <a:solidFill>
                  <a:schemeClr val="bg1"/>
                </a:solidFill>
                <a:latin typeface="Segoe UI Semibold"/>
                <a:cs typeface="Segoe UI Semibold"/>
              </a:rPr>
              <a:t> </a:t>
            </a:r>
            <a:r>
              <a:rPr sz="1400" spc="-5" dirty="0">
                <a:solidFill>
                  <a:schemeClr val="bg1"/>
                </a:solidFill>
                <a:latin typeface="Segoe UI Semibold"/>
                <a:cs typeface="Segoe UI Semibold"/>
              </a:rPr>
              <a:t>longueur</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liaisons.</a:t>
            </a:r>
            <a:endParaRPr sz="1400" dirty="0">
              <a:solidFill>
                <a:schemeClr val="bg1"/>
              </a:solidFill>
              <a:latin typeface="Segoe UI Semibold"/>
              <a:cs typeface="Segoe UI Semibold"/>
            </a:endParaRPr>
          </a:p>
        </p:txBody>
      </p:sp>
      <p:sp>
        <p:nvSpPr>
          <p:cNvPr id="9" name="object 9">
            <a:extLst>
              <a:ext uri="{FF2B5EF4-FFF2-40B4-BE49-F238E27FC236}">
                <a16:creationId xmlns:a16="http://schemas.microsoft.com/office/drawing/2014/main" id="{FE03A243-0C82-8614-039F-1D3DD41CB92A}"/>
              </a:ext>
            </a:extLst>
          </p:cNvPr>
          <p:cNvSpPr/>
          <p:nvPr/>
        </p:nvSpPr>
        <p:spPr>
          <a:xfrm>
            <a:off x="7222235" y="1796795"/>
            <a:ext cx="4951730" cy="856615"/>
          </a:xfrm>
          <a:custGeom>
            <a:avLst/>
            <a:gdLst/>
            <a:ahLst/>
            <a:cxnLst/>
            <a:rect l="l" t="t" r="r" b="b"/>
            <a:pathLst>
              <a:path w="4951730" h="856614">
                <a:moveTo>
                  <a:pt x="4951476" y="0"/>
                </a:moveTo>
                <a:lnTo>
                  <a:pt x="0" y="0"/>
                </a:lnTo>
                <a:lnTo>
                  <a:pt x="0" y="856488"/>
                </a:lnTo>
                <a:lnTo>
                  <a:pt x="4951476" y="856488"/>
                </a:lnTo>
                <a:lnTo>
                  <a:pt x="4951476" y="0"/>
                </a:lnTo>
                <a:close/>
              </a:path>
            </a:pathLst>
          </a:custGeom>
          <a:solidFill>
            <a:srgbClr val="DEEBF7"/>
          </a:solidFill>
        </p:spPr>
        <p:txBody>
          <a:bodyPr wrap="square" lIns="0" tIns="0" rIns="0" bIns="0" rtlCol="0"/>
          <a:lstStyle/>
          <a:p>
            <a:endParaRPr/>
          </a:p>
        </p:txBody>
      </p:sp>
      <p:sp>
        <p:nvSpPr>
          <p:cNvPr id="10" name="object 10">
            <a:extLst>
              <a:ext uri="{FF2B5EF4-FFF2-40B4-BE49-F238E27FC236}">
                <a16:creationId xmlns:a16="http://schemas.microsoft.com/office/drawing/2014/main" id="{EE62EFF7-279D-11CB-AF28-1306B0BE99F7}"/>
              </a:ext>
            </a:extLst>
          </p:cNvPr>
          <p:cNvSpPr txBox="1"/>
          <p:nvPr/>
        </p:nvSpPr>
        <p:spPr>
          <a:xfrm>
            <a:off x="7301610" y="1823085"/>
            <a:ext cx="4662805" cy="228909"/>
          </a:xfrm>
          <a:prstGeom prst="rect">
            <a:avLst/>
          </a:prstGeom>
        </p:spPr>
        <p:txBody>
          <a:bodyPr vert="horz" wrap="square" lIns="0" tIns="13335" rIns="0" bIns="0" rtlCol="0">
            <a:spAutoFit/>
          </a:bodyPr>
          <a:lstStyle/>
          <a:p>
            <a:pPr marL="12700">
              <a:lnSpc>
                <a:spcPct val="100000"/>
              </a:lnSpc>
              <a:spcBef>
                <a:spcPts val="105"/>
              </a:spcBef>
            </a:pPr>
            <a:r>
              <a:rPr sz="1400" spc="-5" dirty="0">
                <a:solidFill>
                  <a:schemeClr val="bg1"/>
                </a:solidFill>
                <a:latin typeface="Segoe UI Semibold"/>
                <a:cs typeface="Segoe UI Semibold"/>
              </a:rPr>
              <a:t>L'exploitation</a:t>
            </a:r>
            <a:r>
              <a:rPr sz="1400" spc="-40" dirty="0">
                <a:solidFill>
                  <a:schemeClr val="bg1"/>
                </a:solidFill>
                <a:latin typeface="Segoe UI Semibold"/>
                <a:cs typeface="Segoe UI Semibold"/>
              </a:rPr>
              <a:t> </a:t>
            </a:r>
            <a:r>
              <a:rPr sz="1400" spc="-5" dirty="0">
                <a:solidFill>
                  <a:schemeClr val="bg1"/>
                </a:solidFill>
                <a:latin typeface="Segoe UI Semibold"/>
                <a:cs typeface="Segoe UI Semibold"/>
              </a:rPr>
              <a:t>des</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réseaux</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par</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l'architecture</a:t>
            </a:r>
            <a:r>
              <a:rPr sz="1400" spc="-35" dirty="0">
                <a:solidFill>
                  <a:schemeClr val="bg1"/>
                </a:solidFill>
                <a:latin typeface="Segoe UI Semibold"/>
                <a:cs typeface="Segoe UI Semibold"/>
              </a:rPr>
              <a:t> </a:t>
            </a:r>
            <a:r>
              <a:rPr sz="1400" dirty="0">
                <a:solidFill>
                  <a:schemeClr val="bg1"/>
                </a:solidFill>
                <a:latin typeface="Segoe UI Semibold"/>
                <a:cs typeface="Segoe UI Semibold"/>
              </a:rPr>
              <a:t>Smart</a:t>
            </a:r>
            <a:r>
              <a:rPr sz="1400" spc="-30" dirty="0">
                <a:solidFill>
                  <a:schemeClr val="bg1"/>
                </a:solidFill>
                <a:latin typeface="Segoe UI Semibold"/>
                <a:cs typeface="Segoe UI Semibold"/>
              </a:rPr>
              <a:t> </a:t>
            </a:r>
            <a:r>
              <a:rPr sz="1400" spc="-5" dirty="0">
                <a:solidFill>
                  <a:schemeClr val="bg1"/>
                </a:solidFill>
                <a:latin typeface="Segoe UI Semibold"/>
                <a:cs typeface="Segoe UI Semibold"/>
              </a:rPr>
              <a:t>80/20</a:t>
            </a:r>
            <a:r>
              <a:rPr sz="1400" spc="5" dirty="0">
                <a:solidFill>
                  <a:schemeClr val="bg1"/>
                </a:solidFill>
                <a:latin typeface="Segoe UI Semibold"/>
                <a:cs typeface="Segoe UI Semibold"/>
              </a:rPr>
              <a:t> </a:t>
            </a:r>
            <a:r>
              <a:rPr sz="1400" dirty="0">
                <a:solidFill>
                  <a:schemeClr val="bg1"/>
                </a:solidFill>
                <a:latin typeface="Segoe UI Semibold"/>
                <a:cs typeface="Segoe UI Semibold"/>
              </a:rPr>
              <a:t>:</a:t>
            </a:r>
          </a:p>
        </p:txBody>
      </p:sp>
      <p:sp>
        <p:nvSpPr>
          <p:cNvPr id="11" name="object 11">
            <a:extLst>
              <a:ext uri="{FF2B5EF4-FFF2-40B4-BE49-F238E27FC236}">
                <a16:creationId xmlns:a16="http://schemas.microsoft.com/office/drawing/2014/main" id="{234F72B9-9621-767C-3CD4-E80B7F71F15D}"/>
              </a:ext>
            </a:extLst>
          </p:cNvPr>
          <p:cNvSpPr txBox="1"/>
          <p:nvPr/>
        </p:nvSpPr>
        <p:spPr>
          <a:xfrm>
            <a:off x="7301610" y="2155317"/>
            <a:ext cx="4371975" cy="452755"/>
          </a:xfrm>
          <a:prstGeom prst="rect">
            <a:avLst/>
          </a:prstGeom>
        </p:spPr>
        <p:txBody>
          <a:bodyPr vert="horz" wrap="square" lIns="0" tIns="13335" rIns="0" bIns="0" rtlCol="0">
            <a:spAutoFit/>
          </a:bodyPr>
          <a:lstStyle/>
          <a:p>
            <a:pPr marL="355600" indent="-342900">
              <a:lnSpc>
                <a:spcPct val="100000"/>
              </a:lnSpc>
              <a:spcBef>
                <a:spcPts val="105"/>
              </a:spcBef>
              <a:buFont typeface="Symbol"/>
              <a:buChar char=""/>
              <a:tabLst>
                <a:tab pos="354965" algn="l"/>
                <a:tab pos="355600" algn="l"/>
              </a:tabLst>
            </a:pPr>
            <a:r>
              <a:rPr sz="1400" spc="-5" dirty="0">
                <a:solidFill>
                  <a:schemeClr val="bg1"/>
                </a:solidFill>
                <a:latin typeface="Segoe UI Semibold"/>
                <a:cs typeface="Segoe UI Semibold"/>
              </a:rPr>
              <a:t>baisse</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drastiquement</a:t>
            </a:r>
            <a:r>
              <a:rPr sz="1400" spc="-45" dirty="0">
                <a:solidFill>
                  <a:schemeClr val="bg1"/>
                </a:solidFill>
                <a:latin typeface="Segoe UI Semibold"/>
                <a:cs typeface="Segoe UI Semibold"/>
              </a:rPr>
              <a:t> </a:t>
            </a:r>
            <a:r>
              <a:rPr sz="1400" dirty="0">
                <a:solidFill>
                  <a:schemeClr val="bg1"/>
                </a:solidFill>
                <a:latin typeface="Segoe UI Semibold"/>
                <a:cs typeface="Segoe UI Semibold"/>
              </a:rPr>
              <a:t>la</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consommation</a:t>
            </a:r>
            <a:r>
              <a:rPr sz="1400" spc="-10" dirty="0">
                <a:solidFill>
                  <a:schemeClr val="bg1"/>
                </a:solidFill>
                <a:latin typeface="Segoe UI Semibold"/>
                <a:cs typeface="Segoe UI Semibold"/>
              </a:rPr>
              <a:t> d'énergie,</a:t>
            </a:r>
            <a:endParaRPr sz="1400" dirty="0">
              <a:solidFill>
                <a:schemeClr val="bg1"/>
              </a:solidFill>
              <a:latin typeface="Segoe UI Semibold"/>
              <a:cs typeface="Segoe UI Semibold"/>
            </a:endParaRPr>
          </a:p>
          <a:p>
            <a:pPr marL="355600" indent="-342900">
              <a:lnSpc>
                <a:spcPct val="100000"/>
              </a:lnSpc>
              <a:buFont typeface="Symbol"/>
              <a:buChar char=""/>
              <a:tabLst>
                <a:tab pos="354965" algn="l"/>
                <a:tab pos="355600" algn="l"/>
              </a:tabLst>
            </a:pPr>
            <a:r>
              <a:rPr sz="1400" spc="-5" dirty="0">
                <a:solidFill>
                  <a:schemeClr val="bg1"/>
                </a:solidFill>
                <a:latin typeface="Segoe UI Semibold"/>
                <a:cs typeface="Segoe UI Semibold"/>
              </a:rPr>
              <a:t>et</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entraîne</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une</a:t>
            </a:r>
            <a:r>
              <a:rPr sz="1400" dirty="0">
                <a:solidFill>
                  <a:schemeClr val="bg1"/>
                </a:solidFill>
                <a:latin typeface="Segoe UI Semibold"/>
                <a:cs typeface="Segoe UI Semibold"/>
              </a:rPr>
              <a:t> forte</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économie</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carbone.</a:t>
            </a:r>
            <a:endParaRPr sz="1400" dirty="0">
              <a:solidFill>
                <a:schemeClr val="bg1"/>
              </a:solidFill>
              <a:latin typeface="Segoe UI Semibold"/>
              <a:cs typeface="Segoe UI Semibold"/>
            </a:endParaRPr>
          </a:p>
        </p:txBody>
      </p:sp>
      <p:sp>
        <p:nvSpPr>
          <p:cNvPr id="12" name="object 12">
            <a:extLst>
              <a:ext uri="{FF2B5EF4-FFF2-40B4-BE49-F238E27FC236}">
                <a16:creationId xmlns:a16="http://schemas.microsoft.com/office/drawing/2014/main" id="{75985FCF-312B-B4C8-2E34-1065D461757A}"/>
              </a:ext>
            </a:extLst>
          </p:cNvPr>
          <p:cNvSpPr/>
          <p:nvPr/>
        </p:nvSpPr>
        <p:spPr>
          <a:xfrm>
            <a:off x="2249423" y="1380744"/>
            <a:ext cx="4907280" cy="368935"/>
          </a:xfrm>
          <a:custGeom>
            <a:avLst/>
            <a:gdLst/>
            <a:ahLst/>
            <a:cxnLst/>
            <a:rect l="l" t="t" r="r" b="b"/>
            <a:pathLst>
              <a:path w="4907280" h="368935">
                <a:moveTo>
                  <a:pt x="4907280" y="0"/>
                </a:moveTo>
                <a:lnTo>
                  <a:pt x="0" y="0"/>
                </a:lnTo>
                <a:lnTo>
                  <a:pt x="0" y="368808"/>
                </a:lnTo>
                <a:lnTo>
                  <a:pt x="4907280" y="368808"/>
                </a:lnTo>
                <a:lnTo>
                  <a:pt x="4907280" y="0"/>
                </a:lnTo>
                <a:close/>
              </a:path>
            </a:pathLst>
          </a:custGeom>
          <a:solidFill>
            <a:srgbClr val="BEBEBE"/>
          </a:solidFill>
        </p:spPr>
        <p:txBody>
          <a:bodyPr wrap="square" lIns="0" tIns="0" rIns="0" bIns="0" rtlCol="0"/>
          <a:lstStyle/>
          <a:p>
            <a:endParaRPr/>
          </a:p>
        </p:txBody>
      </p:sp>
      <p:sp>
        <p:nvSpPr>
          <p:cNvPr id="13" name="object 13">
            <a:extLst>
              <a:ext uri="{FF2B5EF4-FFF2-40B4-BE49-F238E27FC236}">
                <a16:creationId xmlns:a16="http://schemas.microsoft.com/office/drawing/2014/main" id="{F94E10F2-DFB2-0A78-9EF2-72F6796C1BAB}"/>
              </a:ext>
            </a:extLst>
          </p:cNvPr>
          <p:cNvSpPr/>
          <p:nvPr/>
        </p:nvSpPr>
        <p:spPr>
          <a:xfrm>
            <a:off x="7222235" y="1388363"/>
            <a:ext cx="4951730" cy="368935"/>
          </a:xfrm>
          <a:custGeom>
            <a:avLst/>
            <a:gdLst/>
            <a:ahLst/>
            <a:cxnLst/>
            <a:rect l="l" t="t" r="r" b="b"/>
            <a:pathLst>
              <a:path w="4951730" h="368935">
                <a:moveTo>
                  <a:pt x="4951476" y="0"/>
                </a:moveTo>
                <a:lnTo>
                  <a:pt x="0" y="0"/>
                </a:lnTo>
                <a:lnTo>
                  <a:pt x="0" y="368808"/>
                </a:lnTo>
                <a:lnTo>
                  <a:pt x="4951476" y="368808"/>
                </a:lnTo>
                <a:lnTo>
                  <a:pt x="4951476" y="0"/>
                </a:lnTo>
                <a:close/>
              </a:path>
            </a:pathLst>
          </a:custGeom>
          <a:solidFill>
            <a:srgbClr val="BEBEBE"/>
          </a:solidFill>
        </p:spPr>
        <p:txBody>
          <a:bodyPr wrap="square" lIns="0" tIns="0" rIns="0" bIns="0" rtlCol="0"/>
          <a:lstStyle/>
          <a:p>
            <a:endParaRPr/>
          </a:p>
        </p:txBody>
      </p:sp>
      <p:sp>
        <p:nvSpPr>
          <p:cNvPr id="14" name="object 14">
            <a:extLst>
              <a:ext uri="{FF2B5EF4-FFF2-40B4-BE49-F238E27FC236}">
                <a16:creationId xmlns:a16="http://schemas.microsoft.com/office/drawing/2014/main" id="{A745FA32-077B-E168-6F33-1EF33383AC9B}"/>
              </a:ext>
            </a:extLst>
          </p:cNvPr>
          <p:cNvSpPr txBox="1"/>
          <p:nvPr/>
        </p:nvSpPr>
        <p:spPr>
          <a:xfrm>
            <a:off x="2327910" y="1415237"/>
            <a:ext cx="8985885" cy="300355"/>
          </a:xfrm>
          <a:prstGeom prst="rect">
            <a:avLst/>
          </a:prstGeom>
        </p:spPr>
        <p:txBody>
          <a:bodyPr vert="horz" wrap="square" lIns="0" tIns="12700" rIns="0" bIns="0" rtlCol="0">
            <a:spAutoFit/>
          </a:bodyPr>
          <a:lstStyle/>
          <a:p>
            <a:pPr marL="12700">
              <a:lnSpc>
                <a:spcPct val="100000"/>
              </a:lnSpc>
              <a:spcBef>
                <a:spcPts val="100"/>
              </a:spcBef>
              <a:tabLst>
                <a:tab pos="5768975" algn="l"/>
              </a:tabLst>
            </a:pPr>
            <a:r>
              <a:rPr sz="2700" spc="-7" baseline="1543" dirty="0">
                <a:solidFill>
                  <a:srgbClr val="0000CC"/>
                </a:solidFill>
                <a:latin typeface="Segoe UI Semibold"/>
                <a:cs typeface="Segoe UI Semibold"/>
              </a:rPr>
              <a:t>RÉSEAUX</a:t>
            </a:r>
            <a:r>
              <a:rPr sz="2700" spc="30" baseline="1543" dirty="0">
                <a:solidFill>
                  <a:srgbClr val="0000CC"/>
                </a:solidFill>
                <a:latin typeface="Segoe UI Semibold"/>
                <a:cs typeface="Segoe UI Semibold"/>
              </a:rPr>
              <a:t> </a:t>
            </a:r>
            <a:r>
              <a:rPr sz="2700" baseline="1543" dirty="0">
                <a:solidFill>
                  <a:srgbClr val="0000CC"/>
                </a:solidFill>
                <a:latin typeface="Segoe UI Semibold"/>
                <a:cs typeface="Segoe UI Semibold"/>
              </a:rPr>
              <a:t>CLASSIQUES</a:t>
            </a:r>
            <a:r>
              <a:rPr sz="2700" spc="15" baseline="1543" dirty="0">
                <a:solidFill>
                  <a:srgbClr val="0000CC"/>
                </a:solidFill>
                <a:latin typeface="Segoe UI Semibold"/>
                <a:cs typeface="Segoe UI Semibold"/>
              </a:rPr>
              <a:t> </a:t>
            </a:r>
            <a:r>
              <a:rPr sz="2700" spc="-22" baseline="1543" dirty="0">
                <a:solidFill>
                  <a:srgbClr val="0000CC"/>
                </a:solidFill>
                <a:latin typeface="Segoe UI Semibold"/>
                <a:cs typeface="Segoe UI Semibold"/>
              </a:rPr>
              <a:t>(EXISTANTS)	</a:t>
            </a:r>
            <a:r>
              <a:rPr sz="1800" spc="-5" dirty="0">
                <a:solidFill>
                  <a:srgbClr val="0000CC"/>
                </a:solidFill>
                <a:latin typeface="Segoe UI Semibold"/>
                <a:cs typeface="Segoe UI Semibold"/>
              </a:rPr>
              <a:t>RESEAUX</a:t>
            </a:r>
            <a:r>
              <a:rPr sz="1800" spc="-15" dirty="0">
                <a:solidFill>
                  <a:srgbClr val="0000CC"/>
                </a:solidFill>
                <a:latin typeface="Segoe UI Semibold"/>
                <a:cs typeface="Segoe UI Semibold"/>
              </a:rPr>
              <a:t> </a:t>
            </a:r>
            <a:r>
              <a:rPr sz="1800" spc="-5" dirty="0">
                <a:solidFill>
                  <a:srgbClr val="0000CC"/>
                </a:solidFill>
                <a:latin typeface="Segoe UI Semibold"/>
                <a:cs typeface="Segoe UI Semibold"/>
              </a:rPr>
              <a:t>RENAL</a:t>
            </a:r>
            <a:r>
              <a:rPr sz="1800" spc="-10" dirty="0">
                <a:solidFill>
                  <a:srgbClr val="0000CC"/>
                </a:solidFill>
                <a:latin typeface="Segoe UI Semibold"/>
                <a:cs typeface="Segoe UI Semibold"/>
              </a:rPr>
              <a:t> SMART</a:t>
            </a:r>
            <a:r>
              <a:rPr sz="1800" spc="-35" dirty="0">
                <a:solidFill>
                  <a:srgbClr val="0000CC"/>
                </a:solidFill>
                <a:latin typeface="Segoe UI Semibold"/>
                <a:cs typeface="Segoe UI Semibold"/>
              </a:rPr>
              <a:t> </a:t>
            </a:r>
            <a:r>
              <a:rPr sz="1800" spc="-5" dirty="0">
                <a:solidFill>
                  <a:srgbClr val="0000CC"/>
                </a:solidFill>
                <a:latin typeface="Segoe UI Semibold"/>
                <a:cs typeface="Segoe UI Semibold"/>
              </a:rPr>
              <a:t>80/20</a:t>
            </a:r>
            <a:endParaRPr sz="1800">
              <a:latin typeface="Segoe UI Semibold"/>
              <a:cs typeface="Segoe UI Semibold"/>
            </a:endParaRPr>
          </a:p>
        </p:txBody>
      </p:sp>
      <p:sp>
        <p:nvSpPr>
          <p:cNvPr id="15" name="object 15">
            <a:extLst>
              <a:ext uri="{FF2B5EF4-FFF2-40B4-BE49-F238E27FC236}">
                <a16:creationId xmlns:a16="http://schemas.microsoft.com/office/drawing/2014/main" id="{3EE52952-3E35-F292-8F47-170EB26A3189}"/>
              </a:ext>
            </a:extLst>
          </p:cNvPr>
          <p:cNvSpPr/>
          <p:nvPr/>
        </p:nvSpPr>
        <p:spPr>
          <a:xfrm>
            <a:off x="12191" y="3014472"/>
            <a:ext cx="1652270" cy="307975"/>
          </a:xfrm>
          <a:custGeom>
            <a:avLst/>
            <a:gdLst/>
            <a:ahLst/>
            <a:cxnLst/>
            <a:rect l="l" t="t" r="r" b="b"/>
            <a:pathLst>
              <a:path w="1652270" h="307975">
                <a:moveTo>
                  <a:pt x="1652016" y="0"/>
                </a:moveTo>
                <a:lnTo>
                  <a:pt x="0" y="0"/>
                </a:lnTo>
                <a:lnTo>
                  <a:pt x="0" y="307848"/>
                </a:lnTo>
                <a:lnTo>
                  <a:pt x="1652016" y="307848"/>
                </a:lnTo>
                <a:lnTo>
                  <a:pt x="1652016" y="0"/>
                </a:lnTo>
                <a:close/>
              </a:path>
            </a:pathLst>
          </a:custGeom>
          <a:solidFill>
            <a:srgbClr val="F8CAAC"/>
          </a:solidFill>
        </p:spPr>
        <p:txBody>
          <a:bodyPr wrap="square" lIns="0" tIns="0" rIns="0" bIns="0" rtlCol="0"/>
          <a:lstStyle/>
          <a:p>
            <a:endParaRPr/>
          </a:p>
        </p:txBody>
      </p:sp>
      <p:sp>
        <p:nvSpPr>
          <p:cNvPr id="16" name="object 16">
            <a:extLst>
              <a:ext uri="{FF2B5EF4-FFF2-40B4-BE49-F238E27FC236}">
                <a16:creationId xmlns:a16="http://schemas.microsoft.com/office/drawing/2014/main" id="{34E24BFB-1D8A-66AF-B8CC-1E4E9DC6C724}"/>
              </a:ext>
            </a:extLst>
          </p:cNvPr>
          <p:cNvSpPr txBox="1"/>
          <p:nvPr/>
        </p:nvSpPr>
        <p:spPr>
          <a:xfrm>
            <a:off x="91236" y="3044189"/>
            <a:ext cx="146367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0000"/>
                </a:solidFill>
                <a:latin typeface="Segoe UI Semibold"/>
                <a:cs typeface="Segoe UI Semibold"/>
              </a:rPr>
              <a:t>Qualité</a:t>
            </a:r>
            <a:r>
              <a:rPr sz="1400" spc="-45" dirty="0">
                <a:solidFill>
                  <a:srgbClr val="FF0000"/>
                </a:solidFill>
                <a:latin typeface="Segoe UI Semibold"/>
                <a:cs typeface="Segoe UI Semibold"/>
              </a:rPr>
              <a:t> </a:t>
            </a:r>
            <a:r>
              <a:rPr sz="1400" spc="-5" dirty="0">
                <a:solidFill>
                  <a:srgbClr val="FF0000"/>
                </a:solidFill>
                <a:latin typeface="Segoe UI Semibold"/>
                <a:cs typeface="Segoe UI Semibold"/>
              </a:rPr>
              <a:t>de</a:t>
            </a:r>
            <a:r>
              <a:rPr sz="1400" spc="-25" dirty="0">
                <a:solidFill>
                  <a:srgbClr val="FF0000"/>
                </a:solidFill>
                <a:latin typeface="Segoe UI Semibold"/>
                <a:cs typeface="Segoe UI Semibold"/>
              </a:rPr>
              <a:t> </a:t>
            </a:r>
            <a:r>
              <a:rPr sz="1400" dirty="0">
                <a:solidFill>
                  <a:srgbClr val="FF0000"/>
                </a:solidFill>
                <a:latin typeface="Segoe UI Semibold"/>
                <a:cs typeface="Segoe UI Semibold"/>
              </a:rPr>
              <a:t>service</a:t>
            </a:r>
            <a:endParaRPr sz="1400">
              <a:latin typeface="Segoe UI Semibold"/>
              <a:cs typeface="Segoe UI Semibold"/>
            </a:endParaRPr>
          </a:p>
        </p:txBody>
      </p:sp>
      <p:sp>
        <p:nvSpPr>
          <p:cNvPr id="17" name="object 17">
            <a:extLst>
              <a:ext uri="{FF2B5EF4-FFF2-40B4-BE49-F238E27FC236}">
                <a16:creationId xmlns:a16="http://schemas.microsoft.com/office/drawing/2014/main" id="{A4762216-2FDF-2E35-4105-8CF7C662F167}"/>
              </a:ext>
            </a:extLst>
          </p:cNvPr>
          <p:cNvSpPr/>
          <p:nvPr/>
        </p:nvSpPr>
        <p:spPr>
          <a:xfrm>
            <a:off x="1670304" y="2767583"/>
            <a:ext cx="5486400" cy="954405"/>
          </a:xfrm>
          <a:custGeom>
            <a:avLst/>
            <a:gdLst/>
            <a:ahLst/>
            <a:cxnLst/>
            <a:rect l="l" t="t" r="r" b="b"/>
            <a:pathLst>
              <a:path w="5486400" h="954404">
                <a:moveTo>
                  <a:pt x="5486400" y="0"/>
                </a:moveTo>
                <a:lnTo>
                  <a:pt x="0" y="0"/>
                </a:lnTo>
                <a:lnTo>
                  <a:pt x="0" y="954024"/>
                </a:lnTo>
                <a:lnTo>
                  <a:pt x="5486400" y="954024"/>
                </a:lnTo>
                <a:lnTo>
                  <a:pt x="5486400" y="0"/>
                </a:lnTo>
                <a:close/>
              </a:path>
            </a:pathLst>
          </a:custGeom>
          <a:solidFill>
            <a:srgbClr val="FFE699"/>
          </a:solidFill>
        </p:spPr>
        <p:txBody>
          <a:bodyPr wrap="square" lIns="0" tIns="0" rIns="0" bIns="0" rtlCol="0"/>
          <a:lstStyle/>
          <a:p>
            <a:endParaRPr/>
          </a:p>
        </p:txBody>
      </p:sp>
      <p:sp>
        <p:nvSpPr>
          <p:cNvPr id="18" name="object 18">
            <a:extLst>
              <a:ext uri="{FF2B5EF4-FFF2-40B4-BE49-F238E27FC236}">
                <a16:creationId xmlns:a16="http://schemas.microsoft.com/office/drawing/2014/main" id="{47B2E0DE-A3A3-68D0-8B3E-E0C5A829DD34}"/>
              </a:ext>
            </a:extLst>
          </p:cNvPr>
          <p:cNvSpPr txBox="1"/>
          <p:nvPr/>
        </p:nvSpPr>
        <p:spPr>
          <a:xfrm>
            <a:off x="1749044" y="2796286"/>
            <a:ext cx="5330825" cy="880110"/>
          </a:xfrm>
          <a:prstGeom prst="rect">
            <a:avLst/>
          </a:prstGeom>
        </p:spPr>
        <p:txBody>
          <a:bodyPr vert="horz" wrap="square" lIns="0" tIns="13335" rIns="0" bIns="0" rtlCol="0">
            <a:spAutoFit/>
          </a:bodyPr>
          <a:lstStyle/>
          <a:p>
            <a:pPr marL="299085" marR="5080" indent="-287020" algn="just">
              <a:lnSpc>
                <a:spcPct val="100000"/>
              </a:lnSpc>
              <a:spcBef>
                <a:spcPts val="105"/>
              </a:spcBef>
              <a:buFont typeface="Arial MT"/>
              <a:buChar char="•"/>
              <a:tabLst>
                <a:tab pos="299720" algn="l"/>
              </a:tabLst>
            </a:pPr>
            <a:r>
              <a:rPr sz="1400" dirty="0">
                <a:solidFill>
                  <a:schemeClr val="bg1"/>
                </a:solidFill>
                <a:latin typeface="Segoe UI Semibold"/>
                <a:cs typeface="Segoe UI Semibold"/>
              </a:rPr>
              <a:t>Les </a:t>
            </a:r>
            <a:r>
              <a:rPr sz="1400" spc="5" dirty="0">
                <a:solidFill>
                  <a:schemeClr val="bg1"/>
                </a:solidFill>
                <a:latin typeface="Segoe UI Semibold"/>
                <a:cs typeface="Segoe UI Semibold"/>
              </a:rPr>
              <a:t>services </a:t>
            </a:r>
            <a:r>
              <a:rPr sz="1400" spc="-5" dirty="0">
                <a:solidFill>
                  <a:schemeClr val="bg1"/>
                </a:solidFill>
                <a:latin typeface="Segoe UI Semibold"/>
                <a:cs typeface="Segoe UI Semibold"/>
              </a:rPr>
              <a:t>de communication </a:t>
            </a:r>
            <a:r>
              <a:rPr sz="1400" spc="-10" dirty="0">
                <a:solidFill>
                  <a:schemeClr val="bg1"/>
                </a:solidFill>
                <a:latin typeface="Segoe UI Semibold"/>
                <a:cs typeface="Segoe UI Semibold"/>
              </a:rPr>
              <a:t>sont </a:t>
            </a:r>
            <a:r>
              <a:rPr sz="1400" spc="-5" dirty="0">
                <a:solidFill>
                  <a:schemeClr val="bg1"/>
                </a:solidFill>
                <a:latin typeface="Segoe UI Semibold"/>
                <a:cs typeface="Segoe UI Semibold"/>
              </a:rPr>
              <a:t>ainsi, </a:t>
            </a:r>
            <a:r>
              <a:rPr sz="1400" spc="-10" dirty="0">
                <a:solidFill>
                  <a:schemeClr val="bg1"/>
                </a:solidFill>
                <a:latin typeface="Segoe UI Semibold"/>
                <a:cs typeface="Segoe UI Semibold"/>
              </a:rPr>
              <a:t>malgré </a:t>
            </a:r>
            <a:r>
              <a:rPr sz="1400" dirty="0">
                <a:solidFill>
                  <a:schemeClr val="bg1"/>
                </a:solidFill>
                <a:latin typeface="Segoe UI Semibold"/>
                <a:cs typeface="Segoe UI Semibold"/>
              </a:rPr>
              <a:t>les </a:t>
            </a:r>
            <a:r>
              <a:rPr sz="1400" spc="-10" dirty="0">
                <a:solidFill>
                  <a:schemeClr val="bg1"/>
                </a:solidFill>
                <a:latin typeface="Segoe UI Semibold"/>
                <a:cs typeface="Segoe UI Semibold"/>
              </a:rPr>
              <a:t>progrès </a:t>
            </a:r>
            <a:r>
              <a:rPr sz="1400" spc="-5" dirty="0">
                <a:solidFill>
                  <a:schemeClr val="bg1"/>
                </a:solidFill>
                <a:latin typeface="Segoe UI Semibold"/>
                <a:cs typeface="Segoe UI Semibold"/>
              </a:rPr>
              <a:t> techniques,</a:t>
            </a:r>
            <a:r>
              <a:rPr sz="1400" spc="70" dirty="0">
                <a:solidFill>
                  <a:schemeClr val="bg1"/>
                </a:solidFill>
                <a:latin typeface="Segoe UI Semibold"/>
                <a:cs typeface="Segoe UI Semibold"/>
              </a:rPr>
              <a:t> </a:t>
            </a:r>
            <a:r>
              <a:rPr sz="1400" spc="-5" dirty="0">
                <a:solidFill>
                  <a:schemeClr val="bg1"/>
                </a:solidFill>
                <a:latin typeface="Segoe UI Semibold"/>
                <a:cs typeface="Segoe UI Semibold"/>
              </a:rPr>
              <a:t>de</a:t>
            </a:r>
            <a:r>
              <a:rPr sz="1400" spc="70" dirty="0">
                <a:solidFill>
                  <a:schemeClr val="bg1"/>
                </a:solidFill>
                <a:latin typeface="Segoe UI Semibold"/>
                <a:cs typeface="Segoe UI Semibold"/>
              </a:rPr>
              <a:t> </a:t>
            </a:r>
            <a:r>
              <a:rPr sz="1400" spc="-10" dirty="0">
                <a:solidFill>
                  <a:schemeClr val="bg1"/>
                </a:solidFill>
                <a:latin typeface="Segoe UI Semibold"/>
                <a:cs typeface="Segoe UI Semibold"/>
              </a:rPr>
              <a:t>plus</a:t>
            </a:r>
            <a:r>
              <a:rPr sz="1400" spc="60" dirty="0">
                <a:solidFill>
                  <a:schemeClr val="bg1"/>
                </a:solidFill>
                <a:latin typeface="Segoe UI Semibold"/>
                <a:cs typeface="Segoe UI Semibold"/>
              </a:rPr>
              <a:t> </a:t>
            </a:r>
            <a:r>
              <a:rPr sz="1400" dirty="0">
                <a:solidFill>
                  <a:schemeClr val="bg1"/>
                </a:solidFill>
                <a:latin typeface="Segoe UI Semibold"/>
                <a:cs typeface="Segoe UI Semibold"/>
              </a:rPr>
              <a:t>en</a:t>
            </a:r>
            <a:r>
              <a:rPr sz="1400" spc="70" dirty="0">
                <a:solidFill>
                  <a:schemeClr val="bg1"/>
                </a:solidFill>
                <a:latin typeface="Segoe UI Semibold"/>
                <a:cs typeface="Segoe UI Semibold"/>
              </a:rPr>
              <a:t> </a:t>
            </a:r>
            <a:r>
              <a:rPr sz="1400" spc="-5" dirty="0">
                <a:solidFill>
                  <a:schemeClr val="bg1"/>
                </a:solidFill>
                <a:latin typeface="Segoe UI Semibold"/>
                <a:cs typeface="Segoe UI Semibold"/>
              </a:rPr>
              <a:t>plus</a:t>
            </a:r>
            <a:r>
              <a:rPr sz="1400" spc="50" dirty="0">
                <a:solidFill>
                  <a:schemeClr val="bg1"/>
                </a:solidFill>
                <a:latin typeface="Segoe UI Semibold"/>
                <a:cs typeface="Segoe UI Semibold"/>
              </a:rPr>
              <a:t> </a:t>
            </a:r>
            <a:r>
              <a:rPr sz="1400" spc="-5" dirty="0">
                <a:solidFill>
                  <a:schemeClr val="bg1"/>
                </a:solidFill>
                <a:latin typeface="Segoe UI Semibold"/>
                <a:cs typeface="Segoe UI Semibold"/>
              </a:rPr>
              <a:t>dégradés</a:t>
            </a:r>
            <a:r>
              <a:rPr sz="1400" spc="55" dirty="0">
                <a:solidFill>
                  <a:schemeClr val="bg1"/>
                </a:solidFill>
                <a:latin typeface="Segoe UI Semibold"/>
                <a:cs typeface="Segoe UI Semibold"/>
              </a:rPr>
              <a:t> </a:t>
            </a:r>
            <a:r>
              <a:rPr sz="1400" dirty="0">
                <a:solidFill>
                  <a:schemeClr val="bg1"/>
                </a:solidFill>
                <a:latin typeface="Segoe UI Semibold"/>
                <a:cs typeface="Segoe UI Semibold"/>
              </a:rPr>
              <a:t>et</a:t>
            </a:r>
            <a:r>
              <a:rPr sz="1400" spc="70" dirty="0">
                <a:solidFill>
                  <a:schemeClr val="bg1"/>
                </a:solidFill>
                <a:latin typeface="Segoe UI Semibold"/>
                <a:cs typeface="Segoe UI Semibold"/>
              </a:rPr>
              <a:t> </a:t>
            </a:r>
            <a:r>
              <a:rPr sz="1400" spc="-10" dirty="0">
                <a:solidFill>
                  <a:schemeClr val="bg1"/>
                </a:solidFill>
                <a:latin typeface="Segoe UI Semibold"/>
                <a:cs typeface="Segoe UI Semibold"/>
              </a:rPr>
              <a:t>inégalitaires</a:t>
            </a:r>
            <a:r>
              <a:rPr sz="1400" spc="65" dirty="0">
                <a:solidFill>
                  <a:schemeClr val="bg1"/>
                </a:solidFill>
                <a:latin typeface="Segoe UI Semibold"/>
                <a:cs typeface="Segoe UI Semibold"/>
              </a:rPr>
              <a:t> </a:t>
            </a:r>
            <a:r>
              <a:rPr sz="1400" spc="-5" dirty="0">
                <a:solidFill>
                  <a:schemeClr val="bg1"/>
                </a:solidFill>
                <a:latin typeface="Segoe UI Semibold"/>
                <a:cs typeface="Segoe UI Semibold"/>
              </a:rPr>
              <a:t>au</a:t>
            </a:r>
            <a:r>
              <a:rPr sz="1400" spc="55" dirty="0">
                <a:solidFill>
                  <a:schemeClr val="bg1"/>
                </a:solidFill>
                <a:latin typeface="Segoe UI Semibold"/>
                <a:cs typeface="Segoe UI Semibold"/>
              </a:rPr>
              <a:t> </a:t>
            </a:r>
            <a:r>
              <a:rPr sz="1400" spc="-5" dirty="0">
                <a:solidFill>
                  <a:schemeClr val="bg1"/>
                </a:solidFill>
                <a:latin typeface="Segoe UI Semibold"/>
                <a:cs typeface="Segoe UI Semibold"/>
              </a:rPr>
              <a:t>fur</a:t>
            </a:r>
            <a:r>
              <a:rPr sz="1400" spc="60" dirty="0">
                <a:solidFill>
                  <a:schemeClr val="bg1"/>
                </a:solidFill>
                <a:latin typeface="Segoe UI Semibold"/>
                <a:cs typeface="Segoe UI Semibold"/>
              </a:rPr>
              <a:t> </a:t>
            </a:r>
            <a:r>
              <a:rPr sz="1400" spc="-5" dirty="0">
                <a:solidFill>
                  <a:schemeClr val="bg1"/>
                </a:solidFill>
                <a:latin typeface="Segoe UI Semibold"/>
                <a:cs typeface="Segoe UI Semibold"/>
              </a:rPr>
              <a:t>et </a:t>
            </a:r>
            <a:r>
              <a:rPr sz="1400" spc="-370" dirty="0">
                <a:solidFill>
                  <a:schemeClr val="bg1"/>
                </a:solidFill>
                <a:latin typeface="Segoe UI Semibold"/>
                <a:cs typeface="Segoe UI Semibold"/>
              </a:rPr>
              <a:t> </a:t>
            </a:r>
            <a:r>
              <a:rPr sz="1400" dirty="0">
                <a:solidFill>
                  <a:schemeClr val="bg1"/>
                </a:solidFill>
                <a:latin typeface="Segoe UI Semibold"/>
                <a:cs typeface="Segoe UI Semibold"/>
              </a:rPr>
              <a:t>à</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mesure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que</a:t>
            </a:r>
            <a:r>
              <a:rPr sz="1400" dirty="0">
                <a:solidFill>
                  <a:schemeClr val="bg1"/>
                </a:solidFill>
                <a:latin typeface="Segoe UI Semibold"/>
                <a:cs typeface="Segoe UI Semibold"/>
              </a:rPr>
              <a:t> </a:t>
            </a:r>
            <a:r>
              <a:rPr sz="1400" spc="-10" dirty="0">
                <a:solidFill>
                  <a:schemeClr val="bg1"/>
                </a:solidFill>
                <a:latin typeface="Segoe UI Semibold"/>
                <a:cs typeface="Segoe UI Semibold"/>
              </a:rPr>
              <a:t>s'accroissent</a:t>
            </a:r>
            <a:r>
              <a:rPr sz="1400" spc="-5" dirty="0">
                <a:solidFill>
                  <a:schemeClr val="bg1"/>
                </a:solidFill>
                <a:latin typeface="Segoe UI Semibold"/>
                <a:cs typeface="Segoe UI Semibold"/>
              </a:rPr>
              <a:t> </a:t>
            </a:r>
            <a:r>
              <a:rPr sz="1400" dirty="0">
                <a:solidFill>
                  <a:schemeClr val="bg1"/>
                </a:solidFill>
                <a:latin typeface="Segoe UI Semibold"/>
                <a:cs typeface="Segoe UI Semibold"/>
              </a:rPr>
              <a:t>le</a:t>
            </a:r>
            <a:r>
              <a:rPr sz="1400" spc="5" dirty="0">
                <a:solidFill>
                  <a:schemeClr val="bg1"/>
                </a:solidFill>
                <a:latin typeface="Segoe UI Semibold"/>
                <a:cs typeface="Segoe UI Semibold"/>
              </a:rPr>
              <a:t> </a:t>
            </a:r>
            <a:r>
              <a:rPr sz="1400" spc="-10" dirty="0">
                <a:solidFill>
                  <a:schemeClr val="bg1"/>
                </a:solidFill>
                <a:latin typeface="Segoe UI Semibold"/>
                <a:cs typeface="Segoe UI Semibold"/>
              </a:rPr>
              <a:t>nombre</a:t>
            </a:r>
            <a:r>
              <a:rPr sz="1400" spc="-5" dirty="0">
                <a:solidFill>
                  <a:schemeClr val="bg1"/>
                </a:solidFill>
                <a:latin typeface="Segoe UI Semibold"/>
                <a:cs typeface="Segoe UI Semibold"/>
              </a:rPr>
              <a:t> d'usagers</a:t>
            </a:r>
            <a:r>
              <a:rPr sz="1400" dirty="0">
                <a:solidFill>
                  <a:schemeClr val="bg1"/>
                </a:solidFill>
                <a:latin typeface="Segoe UI Semibold"/>
                <a:cs typeface="Segoe UI Semibold"/>
              </a:rPr>
              <a:t> et</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leurs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besoins</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en</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bande</a:t>
            </a:r>
            <a:r>
              <a:rPr sz="1400" spc="-20" dirty="0">
                <a:solidFill>
                  <a:schemeClr val="bg1"/>
                </a:solidFill>
                <a:latin typeface="Segoe UI Semibold"/>
                <a:cs typeface="Segoe UI Semibold"/>
              </a:rPr>
              <a:t> </a:t>
            </a:r>
            <a:r>
              <a:rPr sz="1400" spc="-10" dirty="0">
                <a:solidFill>
                  <a:schemeClr val="bg1"/>
                </a:solidFill>
                <a:latin typeface="Segoe UI Semibold"/>
                <a:cs typeface="Segoe UI Semibold"/>
              </a:rPr>
              <a:t>passante.</a:t>
            </a:r>
            <a:endParaRPr sz="1400" dirty="0">
              <a:solidFill>
                <a:schemeClr val="bg1"/>
              </a:solidFill>
              <a:latin typeface="Segoe UI Semibold"/>
              <a:cs typeface="Segoe UI Semibold"/>
            </a:endParaRPr>
          </a:p>
        </p:txBody>
      </p:sp>
      <p:sp>
        <p:nvSpPr>
          <p:cNvPr id="19" name="object 19">
            <a:extLst>
              <a:ext uri="{FF2B5EF4-FFF2-40B4-BE49-F238E27FC236}">
                <a16:creationId xmlns:a16="http://schemas.microsoft.com/office/drawing/2014/main" id="{51A85F2E-0ED6-BDD0-B83B-9B998312A4CB}"/>
              </a:ext>
            </a:extLst>
          </p:cNvPr>
          <p:cNvSpPr/>
          <p:nvPr/>
        </p:nvSpPr>
        <p:spPr>
          <a:xfrm>
            <a:off x="7222235" y="2702051"/>
            <a:ext cx="4951730" cy="1169035"/>
          </a:xfrm>
          <a:custGeom>
            <a:avLst/>
            <a:gdLst/>
            <a:ahLst/>
            <a:cxnLst/>
            <a:rect l="l" t="t" r="r" b="b"/>
            <a:pathLst>
              <a:path w="4951730" h="1169035">
                <a:moveTo>
                  <a:pt x="4951476" y="0"/>
                </a:moveTo>
                <a:lnTo>
                  <a:pt x="0" y="0"/>
                </a:lnTo>
                <a:lnTo>
                  <a:pt x="0" y="1168908"/>
                </a:lnTo>
                <a:lnTo>
                  <a:pt x="4951476" y="1168908"/>
                </a:lnTo>
                <a:lnTo>
                  <a:pt x="4951476" y="0"/>
                </a:lnTo>
                <a:close/>
              </a:path>
            </a:pathLst>
          </a:custGeom>
          <a:solidFill>
            <a:srgbClr val="DEEBF7"/>
          </a:solidFill>
        </p:spPr>
        <p:txBody>
          <a:bodyPr wrap="square" lIns="0" tIns="0" rIns="0" bIns="0" rtlCol="0"/>
          <a:lstStyle/>
          <a:p>
            <a:endParaRPr/>
          </a:p>
        </p:txBody>
      </p:sp>
      <p:sp>
        <p:nvSpPr>
          <p:cNvPr id="20" name="object 20">
            <a:extLst>
              <a:ext uri="{FF2B5EF4-FFF2-40B4-BE49-F238E27FC236}">
                <a16:creationId xmlns:a16="http://schemas.microsoft.com/office/drawing/2014/main" id="{770E246B-5F6B-C378-F6FD-8C84A7A95E7D}"/>
              </a:ext>
            </a:extLst>
          </p:cNvPr>
          <p:cNvSpPr txBox="1"/>
          <p:nvPr/>
        </p:nvSpPr>
        <p:spPr>
          <a:xfrm>
            <a:off x="7301610" y="2731135"/>
            <a:ext cx="4794885" cy="1093470"/>
          </a:xfrm>
          <a:prstGeom prst="rect">
            <a:avLst/>
          </a:prstGeom>
        </p:spPr>
        <p:txBody>
          <a:bodyPr vert="horz" wrap="square" lIns="0" tIns="13335" rIns="0" bIns="0" rtlCol="0">
            <a:spAutoFit/>
          </a:bodyPr>
          <a:lstStyle/>
          <a:p>
            <a:pPr marL="355600" marR="5080" indent="-342900" algn="just">
              <a:lnSpc>
                <a:spcPct val="100000"/>
              </a:lnSpc>
              <a:spcBef>
                <a:spcPts val="105"/>
              </a:spcBef>
              <a:buFont typeface="Symbol"/>
              <a:buChar char=""/>
              <a:tabLst>
                <a:tab pos="355600" algn="l"/>
              </a:tabLst>
            </a:pPr>
            <a:r>
              <a:rPr sz="1400" spc="-5" dirty="0">
                <a:solidFill>
                  <a:schemeClr val="bg1"/>
                </a:solidFill>
                <a:latin typeface="Segoe UI Semibold"/>
                <a:cs typeface="Segoe UI Semibold"/>
              </a:rPr>
              <a:t>La solution </a:t>
            </a:r>
            <a:r>
              <a:rPr sz="1400" dirty="0">
                <a:solidFill>
                  <a:schemeClr val="bg1"/>
                </a:solidFill>
                <a:latin typeface="Segoe UI Semibold"/>
                <a:cs typeface="Segoe UI Semibold"/>
              </a:rPr>
              <a:t>Smart </a:t>
            </a:r>
            <a:r>
              <a:rPr sz="1400" spc="-5" dirty="0">
                <a:solidFill>
                  <a:schemeClr val="bg1"/>
                </a:solidFill>
                <a:latin typeface="Segoe UI Semibold"/>
                <a:cs typeface="Segoe UI Semibold"/>
              </a:rPr>
              <a:t>80/20 de </a:t>
            </a:r>
            <a:r>
              <a:rPr sz="1400" dirty="0">
                <a:solidFill>
                  <a:schemeClr val="bg1"/>
                </a:solidFill>
                <a:latin typeface="Segoe UI Semibold"/>
                <a:cs typeface="Segoe UI Semibold"/>
              </a:rPr>
              <a:t>RENAL </a:t>
            </a:r>
            <a:r>
              <a:rPr sz="1400" spc="-10" dirty="0">
                <a:solidFill>
                  <a:schemeClr val="bg1"/>
                </a:solidFill>
                <a:latin typeface="Segoe UI Semibold"/>
                <a:cs typeface="Segoe UI Semibold"/>
              </a:rPr>
              <a:t>assure </a:t>
            </a:r>
            <a:r>
              <a:rPr sz="1400" spc="-5" dirty="0">
                <a:solidFill>
                  <a:schemeClr val="bg1"/>
                </a:solidFill>
                <a:latin typeface="Segoe UI Semibold"/>
                <a:cs typeface="Segoe UI Semibold"/>
              </a:rPr>
              <a:t>une </a:t>
            </a:r>
            <a:r>
              <a:rPr sz="1400" spc="-10" dirty="0">
                <a:solidFill>
                  <a:schemeClr val="bg1"/>
                </a:solidFill>
                <a:latin typeface="Segoe UI Semibold"/>
                <a:cs typeface="Segoe UI Semibold"/>
              </a:rPr>
              <a:t>qualité </a:t>
            </a:r>
            <a:r>
              <a:rPr sz="1400" spc="-5" dirty="0">
                <a:solidFill>
                  <a:schemeClr val="bg1"/>
                </a:solidFill>
                <a:latin typeface="Segoe UI Semibold"/>
                <a:cs typeface="Segoe UI Semibold"/>
              </a:rPr>
              <a:t> de</a:t>
            </a:r>
            <a:r>
              <a:rPr sz="1400" spc="245" dirty="0">
                <a:solidFill>
                  <a:schemeClr val="bg1"/>
                </a:solidFill>
                <a:latin typeface="Segoe UI Semibold"/>
                <a:cs typeface="Segoe UI Semibold"/>
              </a:rPr>
              <a:t> </a:t>
            </a:r>
            <a:r>
              <a:rPr sz="1400" spc="5" dirty="0">
                <a:solidFill>
                  <a:schemeClr val="bg1"/>
                </a:solidFill>
                <a:latin typeface="Segoe UI Semibold"/>
                <a:cs typeface="Segoe UI Semibold"/>
              </a:rPr>
              <a:t>service</a:t>
            </a:r>
            <a:r>
              <a:rPr sz="1400" spc="240" dirty="0">
                <a:solidFill>
                  <a:schemeClr val="bg1"/>
                </a:solidFill>
                <a:latin typeface="Segoe UI Semibold"/>
                <a:cs typeface="Segoe UI Semibold"/>
              </a:rPr>
              <a:t> </a:t>
            </a:r>
            <a:r>
              <a:rPr sz="1400" spc="-5" dirty="0">
                <a:solidFill>
                  <a:schemeClr val="bg1"/>
                </a:solidFill>
                <a:latin typeface="Segoe UI Semibold"/>
                <a:cs typeface="Segoe UI Semibold"/>
              </a:rPr>
              <a:t>maximale</a:t>
            </a:r>
            <a:r>
              <a:rPr sz="1400" spc="245" dirty="0">
                <a:solidFill>
                  <a:schemeClr val="bg1"/>
                </a:solidFill>
                <a:latin typeface="Segoe UI Semibold"/>
                <a:cs typeface="Segoe UI Semibold"/>
              </a:rPr>
              <a:t> </a:t>
            </a:r>
            <a:r>
              <a:rPr sz="1400" spc="-5" dirty="0">
                <a:solidFill>
                  <a:schemeClr val="bg1"/>
                </a:solidFill>
                <a:latin typeface="Segoe UI Semibold"/>
                <a:cs typeface="Segoe UI Semibold"/>
              </a:rPr>
              <a:t>tant</a:t>
            </a:r>
            <a:r>
              <a:rPr sz="1400" spc="245" dirty="0">
                <a:solidFill>
                  <a:schemeClr val="bg1"/>
                </a:solidFill>
                <a:latin typeface="Segoe UI Semibold"/>
                <a:cs typeface="Segoe UI Semibold"/>
              </a:rPr>
              <a:t> </a:t>
            </a:r>
            <a:r>
              <a:rPr sz="1400" spc="-5" dirty="0">
                <a:solidFill>
                  <a:schemeClr val="bg1"/>
                </a:solidFill>
                <a:latin typeface="Segoe UI Semibold"/>
                <a:cs typeface="Segoe UI Semibold"/>
              </a:rPr>
              <a:t>en</a:t>
            </a:r>
            <a:r>
              <a:rPr sz="1400" spc="250" dirty="0">
                <a:solidFill>
                  <a:schemeClr val="bg1"/>
                </a:solidFill>
                <a:latin typeface="Segoe UI Semibold"/>
                <a:cs typeface="Segoe UI Semibold"/>
              </a:rPr>
              <a:t> </a:t>
            </a:r>
            <a:r>
              <a:rPr sz="1400" spc="-5" dirty="0">
                <a:solidFill>
                  <a:schemeClr val="bg1"/>
                </a:solidFill>
                <a:latin typeface="Segoe UI Semibold"/>
                <a:cs typeface="Segoe UI Semibold"/>
              </a:rPr>
              <a:t>local</a:t>
            </a:r>
            <a:r>
              <a:rPr sz="1400" spc="260" dirty="0">
                <a:solidFill>
                  <a:schemeClr val="bg1"/>
                </a:solidFill>
                <a:latin typeface="Segoe UI Semibold"/>
                <a:cs typeface="Segoe UI Semibold"/>
              </a:rPr>
              <a:t> </a:t>
            </a:r>
            <a:r>
              <a:rPr sz="1400" spc="-15" dirty="0">
                <a:solidFill>
                  <a:schemeClr val="bg1"/>
                </a:solidFill>
                <a:latin typeface="Segoe UI Semibold"/>
                <a:cs typeface="Segoe UI Semibold"/>
              </a:rPr>
              <a:t>qu'en</a:t>
            </a:r>
            <a:r>
              <a:rPr sz="1400" spc="240" dirty="0">
                <a:solidFill>
                  <a:schemeClr val="bg1"/>
                </a:solidFill>
                <a:latin typeface="Segoe UI Semibold"/>
                <a:cs typeface="Segoe UI Semibold"/>
              </a:rPr>
              <a:t> </a:t>
            </a:r>
            <a:r>
              <a:rPr sz="1400" spc="-5" dirty="0">
                <a:solidFill>
                  <a:schemeClr val="bg1"/>
                </a:solidFill>
                <a:latin typeface="Segoe UI Semibold"/>
                <a:cs typeface="Segoe UI Semibold"/>
              </a:rPr>
              <a:t>externe,</a:t>
            </a:r>
            <a:r>
              <a:rPr sz="1400" spc="254" dirty="0">
                <a:solidFill>
                  <a:schemeClr val="bg1"/>
                </a:solidFill>
                <a:latin typeface="Segoe UI Semibold"/>
                <a:cs typeface="Segoe UI Semibold"/>
              </a:rPr>
              <a:t> </a:t>
            </a:r>
            <a:r>
              <a:rPr sz="1400" spc="-5" dirty="0">
                <a:solidFill>
                  <a:schemeClr val="bg1"/>
                </a:solidFill>
                <a:latin typeface="Segoe UI Semibold"/>
                <a:cs typeface="Segoe UI Semibold"/>
              </a:rPr>
              <a:t>car </a:t>
            </a:r>
            <a:r>
              <a:rPr sz="1400" spc="-370" dirty="0">
                <a:solidFill>
                  <a:schemeClr val="bg1"/>
                </a:solidFill>
                <a:latin typeface="Segoe UI Semibold"/>
                <a:cs typeface="Segoe UI Semibold"/>
              </a:rPr>
              <a:t> </a:t>
            </a:r>
            <a:r>
              <a:rPr sz="1400" dirty="0">
                <a:solidFill>
                  <a:schemeClr val="bg1"/>
                </a:solidFill>
                <a:latin typeface="Segoe UI Semibold"/>
                <a:cs typeface="Segoe UI Semibold"/>
              </a:rPr>
              <a:t>elle</a:t>
            </a:r>
            <a:r>
              <a:rPr sz="1400" spc="5" dirty="0">
                <a:solidFill>
                  <a:schemeClr val="bg1"/>
                </a:solidFill>
                <a:latin typeface="Segoe UI Semibold"/>
                <a:cs typeface="Segoe UI Semibold"/>
              </a:rPr>
              <a:t> </a:t>
            </a:r>
            <a:r>
              <a:rPr sz="1400" spc="-10" dirty="0">
                <a:solidFill>
                  <a:schemeClr val="bg1"/>
                </a:solidFill>
                <a:latin typeface="Segoe UI Semibold"/>
                <a:cs typeface="Segoe UI Semibold"/>
              </a:rPr>
              <a:t>ignore</a:t>
            </a:r>
            <a:r>
              <a:rPr sz="1400" spc="-5" dirty="0">
                <a:solidFill>
                  <a:schemeClr val="bg1"/>
                </a:solidFill>
                <a:latin typeface="Segoe UI Semibold"/>
                <a:cs typeface="Segoe UI Semibold"/>
              </a:rPr>
              <a:t> </a:t>
            </a:r>
            <a:r>
              <a:rPr sz="1400" dirty="0">
                <a:solidFill>
                  <a:schemeClr val="bg1"/>
                </a:solidFill>
                <a:latin typeface="Segoe UI Semibold"/>
                <a:cs typeface="Segoe UI Semibold"/>
              </a:rPr>
              <a:t>les</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goulots</a:t>
            </a:r>
            <a:r>
              <a:rPr sz="1400" spc="375" dirty="0">
                <a:solidFill>
                  <a:schemeClr val="bg1"/>
                </a:solidFill>
                <a:latin typeface="Segoe UI Semibold"/>
                <a:cs typeface="Segoe UI Semibold"/>
              </a:rPr>
              <a:t> </a:t>
            </a:r>
            <a:r>
              <a:rPr sz="1400" spc="-5" dirty="0">
                <a:solidFill>
                  <a:schemeClr val="bg1"/>
                </a:solidFill>
                <a:latin typeface="Segoe UI Semibold"/>
                <a:cs typeface="Segoe UI Semibold"/>
              </a:rPr>
              <a:t>d’étranglement</a:t>
            </a:r>
            <a:r>
              <a:rPr sz="1400" spc="375" dirty="0">
                <a:solidFill>
                  <a:schemeClr val="bg1"/>
                </a:solidFill>
                <a:latin typeface="Segoe UI Semibold"/>
                <a:cs typeface="Segoe UI Semibold"/>
              </a:rPr>
              <a:t> </a:t>
            </a:r>
            <a:r>
              <a:rPr sz="1400" spc="-10" dirty="0">
                <a:solidFill>
                  <a:schemeClr val="bg1"/>
                </a:solidFill>
                <a:latin typeface="Segoe UI Semibold"/>
                <a:cs typeface="Segoe UI Semibold"/>
              </a:rPr>
              <a:t>qui </a:t>
            </a:r>
            <a:r>
              <a:rPr sz="1400" spc="-5" dirty="0">
                <a:solidFill>
                  <a:schemeClr val="bg1"/>
                </a:solidFill>
                <a:latin typeface="Segoe UI Semibold"/>
                <a:cs typeface="Segoe UI Semibold"/>
              </a:rPr>
              <a:t> caractérisent</a:t>
            </a:r>
            <a:r>
              <a:rPr sz="1400" dirty="0">
                <a:solidFill>
                  <a:schemeClr val="bg1"/>
                </a:solidFill>
                <a:latin typeface="Segoe UI Semibold"/>
                <a:cs typeface="Segoe UI Semibold"/>
              </a:rPr>
              <a:t> </a:t>
            </a:r>
            <a:r>
              <a:rPr sz="1400" spc="-15" dirty="0">
                <a:solidFill>
                  <a:schemeClr val="bg1"/>
                </a:solidFill>
                <a:latin typeface="Segoe UI Semibold"/>
                <a:cs typeface="Segoe UI Semibold"/>
              </a:rPr>
              <a:t>l’architecture</a:t>
            </a:r>
            <a:r>
              <a:rPr sz="1400" spc="-10" dirty="0">
                <a:solidFill>
                  <a:schemeClr val="bg1"/>
                </a:solidFill>
                <a:latin typeface="Segoe UI Semibold"/>
                <a:cs typeface="Segoe UI Semibold"/>
              </a:rPr>
              <a:t> </a:t>
            </a:r>
            <a:r>
              <a:rPr sz="1400" spc="-5" dirty="0">
                <a:solidFill>
                  <a:schemeClr val="bg1"/>
                </a:solidFill>
                <a:latin typeface="Segoe UI Semibold"/>
                <a:cs typeface="Segoe UI Semibold"/>
              </a:rPr>
              <a:t>centralisée</a:t>
            </a:r>
            <a:r>
              <a:rPr sz="1400" dirty="0">
                <a:solidFill>
                  <a:schemeClr val="bg1"/>
                </a:solidFill>
                <a:latin typeface="Segoe UI Semibold"/>
                <a:cs typeface="Segoe UI Semibold"/>
              </a:rPr>
              <a:t> des</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réseaux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existants.</a:t>
            </a:r>
            <a:endParaRPr sz="1400" dirty="0">
              <a:solidFill>
                <a:schemeClr val="bg1"/>
              </a:solidFill>
              <a:latin typeface="Segoe UI Semibold"/>
              <a:cs typeface="Segoe UI Semibold"/>
            </a:endParaRPr>
          </a:p>
        </p:txBody>
      </p:sp>
      <p:sp>
        <p:nvSpPr>
          <p:cNvPr id="21" name="object 21">
            <a:extLst>
              <a:ext uri="{FF2B5EF4-FFF2-40B4-BE49-F238E27FC236}">
                <a16:creationId xmlns:a16="http://schemas.microsoft.com/office/drawing/2014/main" id="{EE9AE65E-1077-A3AE-3530-0DB5D0AAA772}"/>
              </a:ext>
            </a:extLst>
          </p:cNvPr>
          <p:cNvSpPr/>
          <p:nvPr/>
        </p:nvSpPr>
        <p:spPr>
          <a:xfrm>
            <a:off x="0" y="5039867"/>
            <a:ext cx="1670685" cy="523240"/>
          </a:xfrm>
          <a:custGeom>
            <a:avLst/>
            <a:gdLst/>
            <a:ahLst/>
            <a:cxnLst/>
            <a:rect l="l" t="t" r="r" b="b"/>
            <a:pathLst>
              <a:path w="1670685" h="523239">
                <a:moveTo>
                  <a:pt x="0" y="522731"/>
                </a:moveTo>
                <a:lnTo>
                  <a:pt x="1670304" y="522731"/>
                </a:lnTo>
                <a:lnTo>
                  <a:pt x="1670304" y="0"/>
                </a:lnTo>
                <a:lnTo>
                  <a:pt x="0" y="0"/>
                </a:lnTo>
                <a:lnTo>
                  <a:pt x="0" y="522731"/>
                </a:lnTo>
                <a:close/>
              </a:path>
            </a:pathLst>
          </a:custGeom>
          <a:solidFill>
            <a:srgbClr val="F8CAAC"/>
          </a:solidFill>
        </p:spPr>
        <p:txBody>
          <a:bodyPr wrap="square" lIns="0" tIns="0" rIns="0" bIns="0" rtlCol="0"/>
          <a:lstStyle/>
          <a:p>
            <a:endParaRPr/>
          </a:p>
        </p:txBody>
      </p:sp>
      <p:sp>
        <p:nvSpPr>
          <p:cNvPr id="22" name="object 22">
            <a:extLst>
              <a:ext uri="{FF2B5EF4-FFF2-40B4-BE49-F238E27FC236}">
                <a16:creationId xmlns:a16="http://schemas.microsoft.com/office/drawing/2014/main" id="{4357B183-4BAD-F0BE-3586-FB9E326CD8DF}"/>
              </a:ext>
            </a:extLst>
          </p:cNvPr>
          <p:cNvSpPr txBox="1"/>
          <p:nvPr/>
        </p:nvSpPr>
        <p:spPr>
          <a:xfrm>
            <a:off x="78739" y="5068951"/>
            <a:ext cx="1550670" cy="452755"/>
          </a:xfrm>
          <a:prstGeom prst="rect">
            <a:avLst/>
          </a:prstGeom>
        </p:spPr>
        <p:txBody>
          <a:bodyPr vert="horz" wrap="square" lIns="0" tIns="12700" rIns="0" bIns="0" rtlCol="0">
            <a:spAutoFit/>
          </a:bodyPr>
          <a:lstStyle/>
          <a:p>
            <a:pPr marL="12700" marR="5715">
              <a:lnSpc>
                <a:spcPct val="100000"/>
              </a:lnSpc>
              <a:spcBef>
                <a:spcPts val="100"/>
              </a:spcBef>
            </a:pPr>
            <a:r>
              <a:rPr sz="1400" spc="-10" dirty="0">
                <a:solidFill>
                  <a:srgbClr val="FF0000"/>
                </a:solidFill>
                <a:latin typeface="Segoe UI Semibold"/>
                <a:cs typeface="Segoe UI Semibold"/>
              </a:rPr>
              <a:t>Pollution </a:t>
            </a:r>
            <a:r>
              <a:rPr sz="1400" spc="-5" dirty="0">
                <a:solidFill>
                  <a:srgbClr val="FF0000"/>
                </a:solidFill>
                <a:latin typeface="Segoe UI Semibold"/>
                <a:cs typeface="Segoe UI Semibold"/>
              </a:rPr>
              <a:t> élect</a:t>
            </a:r>
            <a:r>
              <a:rPr sz="1400" spc="-20" dirty="0">
                <a:solidFill>
                  <a:srgbClr val="FF0000"/>
                </a:solidFill>
                <a:latin typeface="Segoe UI Semibold"/>
                <a:cs typeface="Segoe UI Semibold"/>
              </a:rPr>
              <a:t>r</a:t>
            </a:r>
            <a:r>
              <a:rPr sz="1400" spc="-5" dirty="0">
                <a:solidFill>
                  <a:srgbClr val="FF0000"/>
                </a:solidFill>
                <a:latin typeface="Segoe UI Semibold"/>
                <a:cs typeface="Segoe UI Semibold"/>
              </a:rPr>
              <a:t>o</a:t>
            </a:r>
            <a:r>
              <a:rPr sz="1400" dirty="0">
                <a:solidFill>
                  <a:srgbClr val="FF0000"/>
                </a:solidFill>
                <a:latin typeface="Segoe UI Semibold"/>
                <a:cs typeface="Segoe UI Semibold"/>
              </a:rPr>
              <a:t>ma</a:t>
            </a:r>
            <a:r>
              <a:rPr sz="1400" spc="-10" dirty="0">
                <a:solidFill>
                  <a:srgbClr val="FF0000"/>
                </a:solidFill>
                <a:latin typeface="Segoe UI Semibold"/>
                <a:cs typeface="Segoe UI Semibold"/>
              </a:rPr>
              <a:t>g</a:t>
            </a:r>
            <a:r>
              <a:rPr sz="1400" spc="-5" dirty="0">
                <a:solidFill>
                  <a:srgbClr val="FF0000"/>
                </a:solidFill>
                <a:latin typeface="Segoe UI Semibold"/>
                <a:cs typeface="Segoe UI Semibold"/>
              </a:rPr>
              <a:t>né</a:t>
            </a:r>
            <a:r>
              <a:rPr sz="1400" spc="-10" dirty="0">
                <a:solidFill>
                  <a:srgbClr val="FF0000"/>
                </a:solidFill>
                <a:latin typeface="Segoe UI Semibold"/>
                <a:cs typeface="Segoe UI Semibold"/>
              </a:rPr>
              <a:t>t</a:t>
            </a:r>
            <a:r>
              <a:rPr sz="1400" dirty="0">
                <a:solidFill>
                  <a:srgbClr val="FF0000"/>
                </a:solidFill>
                <a:latin typeface="Segoe UI Semibold"/>
                <a:cs typeface="Segoe UI Semibold"/>
              </a:rPr>
              <a:t>i</a:t>
            </a:r>
            <a:r>
              <a:rPr sz="1400" spc="-10" dirty="0">
                <a:solidFill>
                  <a:srgbClr val="FF0000"/>
                </a:solidFill>
                <a:latin typeface="Segoe UI Semibold"/>
                <a:cs typeface="Segoe UI Semibold"/>
              </a:rPr>
              <a:t>q</a:t>
            </a:r>
            <a:r>
              <a:rPr sz="1400" spc="-15" dirty="0">
                <a:solidFill>
                  <a:srgbClr val="FF0000"/>
                </a:solidFill>
                <a:latin typeface="Segoe UI Semibold"/>
                <a:cs typeface="Segoe UI Semibold"/>
              </a:rPr>
              <a:t>u</a:t>
            </a:r>
            <a:r>
              <a:rPr sz="1400" dirty="0">
                <a:solidFill>
                  <a:srgbClr val="FF0000"/>
                </a:solidFill>
                <a:latin typeface="Segoe UI Semibold"/>
                <a:cs typeface="Segoe UI Semibold"/>
              </a:rPr>
              <a:t>e</a:t>
            </a:r>
            <a:endParaRPr sz="1400">
              <a:latin typeface="Segoe UI Semibold"/>
              <a:cs typeface="Segoe UI Semibold"/>
            </a:endParaRPr>
          </a:p>
        </p:txBody>
      </p:sp>
      <p:sp>
        <p:nvSpPr>
          <p:cNvPr id="23" name="object 23">
            <a:extLst>
              <a:ext uri="{FF2B5EF4-FFF2-40B4-BE49-F238E27FC236}">
                <a16:creationId xmlns:a16="http://schemas.microsoft.com/office/drawing/2014/main" id="{F82F7B3B-A41B-639B-BA75-61F5F5F88C44}"/>
              </a:ext>
            </a:extLst>
          </p:cNvPr>
          <p:cNvSpPr/>
          <p:nvPr/>
        </p:nvSpPr>
        <p:spPr>
          <a:xfrm>
            <a:off x="1670304" y="3756659"/>
            <a:ext cx="5486400" cy="3101340"/>
          </a:xfrm>
          <a:custGeom>
            <a:avLst/>
            <a:gdLst/>
            <a:ahLst/>
            <a:cxnLst/>
            <a:rect l="l" t="t" r="r" b="b"/>
            <a:pathLst>
              <a:path w="5486400" h="3101340">
                <a:moveTo>
                  <a:pt x="5486400" y="0"/>
                </a:moveTo>
                <a:lnTo>
                  <a:pt x="0" y="0"/>
                </a:lnTo>
                <a:lnTo>
                  <a:pt x="0" y="3101338"/>
                </a:lnTo>
                <a:lnTo>
                  <a:pt x="5486400" y="3101338"/>
                </a:lnTo>
                <a:lnTo>
                  <a:pt x="5486400" y="0"/>
                </a:lnTo>
                <a:close/>
              </a:path>
            </a:pathLst>
          </a:custGeom>
          <a:solidFill>
            <a:srgbClr val="FFE699"/>
          </a:solidFill>
        </p:spPr>
        <p:txBody>
          <a:bodyPr wrap="square" lIns="0" tIns="0" rIns="0" bIns="0" rtlCol="0"/>
          <a:lstStyle/>
          <a:p>
            <a:endParaRPr/>
          </a:p>
        </p:txBody>
      </p:sp>
      <p:sp>
        <p:nvSpPr>
          <p:cNvPr id="24" name="object 24">
            <a:extLst>
              <a:ext uri="{FF2B5EF4-FFF2-40B4-BE49-F238E27FC236}">
                <a16:creationId xmlns:a16="http://schemas.microsoft.com/office/drawing/2014/main" id="{317D3BB3-6EBE-BECB-5D6A-8DC930350AFD}"/>
              </a:ext>
            </a:extLst>
          </p:cNvPr>
          <p:cNvSpPr txBox="1"/>
          <p:nvPr/>
        </p:nvSpPr>
        <p:spPr>
          <a:xfrm>
            <a:off x="1749044" y="3767429"/>
            <a:ext cx="5316220" cy="3053080"/>
          </a:xfrm>
          <a:prstGeom prst="rect">
            <a:avLst/>
          </a:prstGeom>
        </p:spPr>
        <p:txBody>
          <a:bodyPr vert="horz" wrap="square" lIns="0" tIns="12700" rIns="0" bIns="0" rtlCol="0">
            <a:spAutoFit/>
          </a:bodyPr>
          <a:lstStyle/>
          <a:p>
            <a:pPr marL="12700" marR="7620">
              <a:lnSpc>
                <a:spcPct val="107000"/>
              </a:lnSpc>
              <a:spcBef>
                <a:spcPts val="100"/>
              </a:spcBef>
            </a:pPr>
            <a:r>
              <a:rPr sz="1400" dirty="0">
                <a:solidFill>
                  <a:schemeClr val="bg1"/>
                </a:solidFill>
                <a:latin typeface="Segoe UI Semibold"/>
                <a:cs typeface="Segoe UI Semibold"/>
              </a:rPr>
              <a:t>Les </a:t>
            </a:r>
            <a:r>
              <a:rPr sz="1400" spc="-5" dirty="0">
                <a:solidFill>
                  <a:schemeClr val="bg1"/>
                </a:solidFill>
                <a:latin typeface="Segoe UI Semibold"/>
                <a:cs typeface="Segoe UI Semibold"/>
              </a:rPr>
              <a:t>réseaux sans fil centralisés sont responsables d'importantes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pollutions électromagnétiques. Pour gérer un grand nombre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d’utilisateurs, </a:t>
            </a:r>
            <a:r>
              <a:rPr sz="1400" dirty="0">
                <a:solidFill>
                  <a:schemeClr val="bg1"/>
                </a:solidFill>
                <a:latin typeface="Segoe UI Semibold"/>
                <a:cs typeface="Segoe UI Semibold"/>
              </a:rPr>
              <a:t>le </a:t>
            </a:r>
            <a:r>
              <a:rPr sz="1400" spc="-5" dirty="0">
                <a:solidFill>
                  <a:schemeClr val="bg1"/>
                </a:solidFill>
                <a:latin typeface="Segoe UI Semibold"/>
                <a:cs typeface="Segoe UI Semibold"/>
              </a:rPr>
              <a:t>cœur de réseau </a:t>
            </a:r>
            <a:r>
              <a:rPr sz="1400" dirty="0">
                <a:solidFill>
                  <a:schemeClr val="bg1"/>
                </a:solidFill>
                <a:latin typeface="Segoe UI Semibold"/>
                <a:cs typeface="Segoe UI Semibold"/>
              </a:rPr>
              <a:t>EPC </a:t>
            </a:r>
            <a:r>
              <a:rPr sz="1400" spc="-5" dirty="0">
                <a:solidFill>
                  <a:schemeClr val="bg1"/>
                </a:solidFill>
                <a:latin typeface="Segoe UI Semibold"/>
                <a:cs typeface="Segoe UI Semibold"/>
              </a:rPr>
              <a:t>est forcément puissant, voire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complexe. Ainsi un grand nombre de stations de base </a:t>
            </a:r>
            <a:r>
              <a:rPr sz="1400" dirty="0">
                <a:solidFill>
                  <a:schemeClr val="bg1"/>
                </a:solidFill>
                <a:latin typeface="Segoe UI Semibold"/>
                <a:cs typeface="Segoe UI Semibold"/>
              </a:rPr>
              <a:t>(eNodeB), </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réparties sur l’ensemble de la région </a:t>
            </a:r>
            <a:r>
              <a:rPr sz="1400" dirty="0">
                <a:solidFill>
                  <a:schemeClr val="bg1"/>
                </a:solidFill>
                <a:latin typeface="Segoe UI Semibold"/>
                <a:cs typeface="Segoe UI Semibold"/>
              </a:rPr>
              <a:t>à </a:t>
            </a:r>
            <a:r>
              <a:rPr sz="1400" spc="-5" dirty="0">
                <a:solidFill>
                  <a:schemeClr val="bg1"/>
                </a:solidFill>
                <a:latin typeface="Segoe UI Semibold"/>
                <a:cs typeface="Segoe UI Semibold"/>
              </a:rPr>
              <a:t>desservir, sont reliées avec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ce</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cœur de</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réseau </a:t>
            </a:r>
            <a:r>
              <a:rPr sz="1400" dirty="0">
                <a:solidFill>
                  <a:schemeClr val="bg1"/>
                </a:solidFill>
                <a:latin typeface="Segoe UI Semibold"/>
                <a:cs typeface="Segoe UI Semibold"/>
              </a:rPr>
              <a:t>EPC,</a:t>
            </a:r>
            <a:r>
              <a:rPr sz="1400" spc="-15" dirty="0">
                <a:solidFill>
                  <a:schemeClr val="bg1"/>
                </a:solidFill>
                <a:latin typeface="Segoe UI Semibold"/>
                <a:cs typeface="Segoe UI Semibold"/>
              </a:rPr>
              <a:t> </a:t>
            </a:r>
            <a:r>
              <a:rPr sz="1400" spc="-5" dirty="0">
                <a:solidFill>
                  <a:schemeClr val="bg1"/>
                </a:solidFill>
                <a:latin typeface="Segoe UI Semibold"/>
                <a:cs typeface="Segoe UI Semibold"/>
              </a:rPr>
              <a:t>selon des</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distances</a:t>
            </a:r>
            <a:r>
              <a:rPr sz="1400" spc="-35" dirty="0">
                <a:solidFill>
                  <a:schemeClr val="bg1"/>
                </a:solidFill>
                <a:latin typeface="Segoe UI Semibold"/>
                <a:cs typeface="Segoe UI Semibold"/>
              </a:rPr>
              <a:t> </a:t>
            </a:r>
            <a:r>
              <a:rPr sz="1400" spc="-5" dirty="0">
                <a:solidFill>
                  <a:schemeClr val="bg1"/>
                </a:solidFill>
                <a:latin typeface="Segoe UI Semibold"/>
                <a:cs typeface="Segoe UI Semibold"/>
              </a:rPr>
              <a:t>plus</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ou</a:t>
            </a:r>
            <a:r>
              <a:rPr sz="1400" dirty="0">
                <a:solidFill>
                  <a:schemeClr val="bg1"/>
                </a:solidFill>
                <a:latin typeface="Segoe UI Semibold"/>
                <a:cs typeface="Segoe UI Semibold"/>
              </a:rPr>
              <a:t> moins</a:t>
            </a:r>
          </a:p>
          <a:p>
            <a:pPr marL="12700" marR="250825">
              <a:lnSpc>
                <a:spcPct val="107200"/>
              </a:lnSpc>
            </a:pPr>
            <a:r>
              <a:rPr sz="1400" spc="-5" dirty="0">
                <a:solidFill>
                  <a:schemeClr val="bg1"/>
                </a:solidFill>
                <a:latin typeface="Segoe UI Semibold"/>
                <a:cs typeface="Segoe UI Semibold"/>
              </a:rPr>
              <a:t>importantes. </a:t>
            </a:r>
            <a:r>
              <a:rPr sz="1400" dirty="0">
                <a:solidFill>
                  <a:schemeClr val="bg1"/>
                </a:solidFill>
                <a:latin typeface="Segoe UI Semibold"/>
                <a:cs typeface="Segoe UI Semibold"/>
              </a:rPr>
              <a:t>Comme </a:t>
            </a:r>
            <a:r>
              <a:rPr sz="1400" spc="-5" dirty="0">
                <a:solidFill>
                  <a:schemeClr val="bg1"/>
                </a:solidFill>
                <a:latin typeface="Segoe UI Semibold"/>
                <a:cs typeface="Segoe UI Semibold"/>
              </a:rPr>
              <a:t>l’ensemble du trafic passe par l’EPC </a:t>
            </a:r>
            <a:r>
              <a:rPr sz="1400" dirty="0">
                <a:solidFill>
                  <a:schemeClr val="bg1"/>
                </a:solidFill>
                <a:latin typeface="Segoe UI Semibold"/>
                <a:cs typeface="Segoe UI Semibold"/>
              </a:rPr>
              <a:t>à </a:t>
            </a:r>
            <a:r>
              <a:rPr sz="1400" spc="5" dirty="0">
                <a:solidFill>
                  <a:schemeClr val="bg1"/>
                </a:solidFill>
                <a:latin typeface="Segoe UI Semibold"/>
                <a:cs typeface="Segoe UI Semibold"/>
              </a:rPr>
              <a:t> </a:t>
            </a:r>
            <a:r>
              <a:rPr sz="1400" spc="-5" dirty="0">
                <a:solidFill>
                  <a:schemeClr val="bg1"/>
                </a:solidFill>
                <a:latin typeface="Segoe UI Semibold"/>
                <a:cs typeface="Segoe UI Semibold"/>
              </a:rPr>
              <a:t>travers les liaisons de raccordement, </a:t>
            </a:r>
            <a:r>
              <a:rPr sz="1400" dirty="0">
                <a:solidFill>
                  <a:schemeClr val="bg1"/>
                </a:solidFill>
                <a:latin typeface="Segoe UI Semibold"/>
                <a:cs typeface="Segoe UI Semibold"/>
              </a:rPr>
              <a:t>le </a:t>
            </a:r>
            <a:r>
              <a:rPr sz="1400" spc="-5" dirty="0">
                <a:solidFill>
                  <a:schemeClr val="bg1"/>
                </a:solidFill>
                <a:latin typeface="Segoe UI Semibold"/>
                <a:cs typeface="Segoe UI Semibold"/>
              </a:rPr>
              <a:t>volume de données qui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transite</a:t>
            </a:r>
            <a:r>
              <a:rPr sz="1400" spc="-40" dirty="0">
                <a:solidFill>
                  <a:schemeClr val="bg1"/>
                </a:solidFill>
                <a:latin typeface="Segoe UI Semibold"/>
                <a:cs typeface="Segoe UI Semibold"/>
              </a:rPr>
              <a:t> </a:t>
            </a:r>
            <a:r>
              <a:rPr sz="1400" spc="-5" dirty="0">
                <a:solidFill>
                  <a:schemeClr val="bg1"/>
                </a:solidFill>
                <a:latin typeface="Segoe UI Semibold"/>
                <a:cs typeface="Segoe UI Semibold"/>
              </a:rPr>
              <a:t>est</a:t>
            </a:r>
            <a:r>
              <a:rPr sz="1400" spc="10" dirty="0">
                <a:solidFill>
                  <a:schemeClr val="bg1"/>
                </a:solidFill>
                <a:latin typeface="Segoe UI Semibold"/>
                <a:cs typeface="Segoe UI Semibold"/>
              </a:rPr>
              <a:t> </a:t>
            </a:r>
            <a:r>
              <a:rPr sz="1400" dirty="0">
                <a:solidFill>
                  <a:schemeClr val="bg1"/>
                </a:solidFill>
                <a:latin typeface="Segoe UI Semibold"/>
                <a:cs typeface="Segoe UI Semibold"/>
              </a:rPr>
              <a:t>:</a:t>
            </a:r>
          </a:p>
          <a:p>
            <a:pPr marL="355600" indent="-343535">
              <a:lnSpc>
                <a:spcPct val="100000"/>
              </a:lnSpc>
              <a:spcBef>
                <a:spcPts val="925"/>
              </a:spcBef>
              <a:buFont typeface="Symbol"/>
              <a:buChar char=""/>
              <a:tabLst>
                <a:tab pos="355600" algn="l"/>
                <a:tab pos="356235" algn="l"/>
              </a:tabLst>
            </a:pPr>
            <a:r>
              <a:rPr sz="1400" spc="-10" dirty="0">
                <a:solidFill>
                  <a:schemeClr val="bg1"/>
                </a:solidFill>
                <a:latin typeface="Segoe UI Semibold"/>
                <a:cs typeface="Segoe UI Semibold"/>
              </a:rPr>
              <a:t>très</a:t>
            </a:r>
            <a:r>
              <a:rPr sz="1400" spc="-45" dirty="0">
                <a:solidFill>
                  <a:schemeClr val="bg1"/>
                </a:solidFill>
                <a:latin typeface="Segoe UI Semibold"/>
                <a:cs typeface="Segoe UI Semibold"/>
              </a:rPr>
              <a:t> </a:t>
            </a:r>
            <a:r>
              <a:rPr sz="1400" dirty="0">
                <a:solidFill>
                  <a:schemeClr val="bg1"/>
                </a:solidFill>
                <a:latin typeface="Segoe UI Semibold"/>
                <a:cs typeface="Segoe UI Semibold"/>
              </a:rPr>
              <a:t>important</a:t>
            </a:r>
          </a:p>
          <a:p>
            <a:pPr marL="355600" marR="5080" indent="-343535">
              <a:lnSpc>
                <a:spcPct val="100000"/>
              </a:lnSpc>
              <a:buFont typeface="Symbol"/>
              <a:buChar char=""/>
              <a:tabLst>
                <a:tab pos="355600" algn="l"/>
                <a:tab pos="356235" algn="l"/>
              </a:tabLst>
            </a:pPr>
            <a:r>
              <a:rPr sz="1400" spc="-5" dirty="0">
                <a:solidFill>
                  <a:schemeClr val="bg1"/>
                </a:solidFill>
                <a:latin typeface="Segoe UI Semibold"/>
                <a:cs typeface="Segoe UI Semibold"/>
              </a:rPr>
              <a:t>et contribue </a:t>
            </a:r>
            <a:r>
              <a:rPr sz="1400" dirty="0">
                <a:solidFill>
                  <a:schemeClr val="bg1"/>
                </a:solidFill>
                <a:latin typeface="Segoe UI Semibold"/>
                <a:cs typeface="Segoe UI Semibold"/>
              </a:rPr>
              <a:t>à </a:t>
            </a:r>
            <a:r>
              <a:rPr sz="1400" spc="-5" dirty="0">
                <a:solidFill>
                  <a:schemeClr val="bg1"/>
                </a:solidFill>
                <a:latin typeface="Segoe UI Semibold"/>
                <a:cs typeface="Segoe UI Semibold"/>
              </a:rPr>
              <a:t>augmenter </a:t>
            </a:r>
            <a:r>
              <a:rPr sz="1400" dirty="0">
                <a:solidFill>
                  <a:schemeClr val="bg1"/>
                </a:solidFill>
                <a:latin typeface="Segoe UI Semibold"/>
                <a:cs typeface="Segoe UI Semibold"/>
              </a:rPr>
              <a:t>la </a:t>
            </a:r>
            <a:r>
              <a:rPr sz="1400" spc="-5" dirty="0">
                <a:solidFill>
                  <a:schemeClr val="bg1"/>
                </a:solidFill>
                <a:latin typeface="Segoe UI Semibold"/>
                <a:cs typeface="Segoe UI Semibold"/>
              </a:rPr>
              <a:t>pollution </a:t>
            </a:r>
            <a:r>
              <a:rPr sz="1400" spc="-10" dirty="0">
                <a:solidFill>
                  <a:schemeClr val="bg1"/>
                </a:solidFill>
                <a:latin typeface="Segoe UI Semibold"/>
                <a:cs typeface="Segoe UI Semibold"/>
              </a:rPr>
              <a:t>dite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numérique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(cas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des liaisons de raccordement par faisceaux </a:t>
            </a:r>
            <a:r>
              <a:rPr sz="1400" dirty="0">
                <a:solidFill>
                  <a:schemeClr val="bg1"/>
                </a:solidFill>
                <a:latin typeface="Segoe UI Semibold"/>
                <a:cs typeface="Segoe UI Semibold"/>
              </a:rPr>
              <a:t>hertziens à </a:t>
            </a:r>
            <a:r>
              <a:rPr sz="1400" spc="-10" dirty="0">
                <a:solidFill>
                  <a:schemeClr val="bg1"/>
                </a:solidFill>
                <a:latin typeface="Segoe UI Semibold"/>
                <a:cs typeface="Segoe UI Semibold"/>
              </a:rPr>
              <a:t>très </a:t>
            </a:r>
            <a:r>
              <a:rPr sz="1400" spc="-5" dirty="0">
                <a:solidFill>
                  <a:schemeClr val="bg1"/>
                </a:solidFill>
                <a:latin typeface="Segoe UI Semibold"/>
                <a:cs typeface="Segoe UI Semibold"/>
              </a:rPr>
              <a:t> </a:t>
            </a:r>
            <a:r>
              <a:rPr sz="1400" dirty="0">
                <a:solidFill>
                  <a:schemeClr val="bg1"/>
                </a:solidFill>
                <a:latin typeface="Segoe UI Semibold"/>
                <a:cs typeface="Segoe UI Semibold"/>
              </a:rPr>
              <a:t>haut</a:t>
            </a:r>
            <a:r>
              <a:rPr sz="1400" spc="-25" dirty="0">
                <a:solidFill>
                  <a:schemeClr val="bg1"/>
                </a:solidFill>
                <a:latin typeface="Segoe UI Semibold"/>
                <a:cs typeface="Segoe UI Semibold"/>
              </a:rPr>
              <a:t> </a:t>
            </a:r>
            <a:r>
              <a:rPr sz="1400" spc="-5" dirty="0">
                <a:solidFill>
                  <a:schemeClr val="bg1"/>
                </a:solidFill>
                <a:latin typeface="Segoe UI Semibold"/>
                <a:cs typeface="Segoe UI Semibold"/>
              </a:rPr>
              <a:t>débit).</a:t>
            </a:r>
            <a:endParaRPr sz="1400" dirty="0">
              <a:solidFill>
                <a:schemeClr val="bg1"/>
              </a:solidFill>
              <a:latin typeface="Segoe UI Semibold"/>
              <a:cs typeface="Segoe UI Semibold"/>
            </a:endParaRPr>
          </a:p>
        </p:txBody>
      </p:sp>
      <p:sp>
        <p:nvSpPr>
          <p:cNvPr id="25" name="object 25">
            <a:extLst>
              <a:ext uri="{FF2B5EF4-FFF2-40B4-BE49-F238E27FC236}">
                <a16:creationId xmlns:a16="http://schemas.microsoft.com/office/drawing/2014/main" id="{5F812B6C-721A-AFF5-DFE8-65F77F01AD57}"/>
              </a:ext>
            </a:extLst>
          </p:cNvPr>
          <p:cNvSpPr/>
          <p:nvPr/>
        </p:nvSpPr>
        <p:spPr>
          <a:xfrm>
            <a:off x="7234428" y="4570476"/>
            <a:ext cx="4939665" cy="996950"/>
          </a:xfrm>
          <a:custGeom>
            <a:avLst/>
            <a:gdLst/>
            <a:ahLst/>
            <a:cxnLst/>
            <a:rect l="l" t="t" r="r" b="b"/>
            <a:pathLst>
              <a:path w="4939665" h="996950">
                <a:moveTo>
                  <a:pt x="4939283" y="0"/>
                </a:moveTo>
                <a:lnTo>
                  <a:pt x="0" y="0"/>
                </a:lnTo>
                <a:lnTo>
                  <a:pt x="0" y="996696"/>
                </a:lnTo>
                <a:lnTo>
                  <a:pt x="4939283" y="996696"/>
                </a:lnTo>
                <a:lnTo>
                  <a:pt x="4939283" y="0"/>
                </a:lnTo>
                <a:close/>
              </a:path>
            </a:pathLst>
          </a:custGeom>
          <a:solidFill>
            <a:srgbClr val="DEEBF7"/>
          </a:solidFill>
        </p:spPr>
        <p:txBody>
          <a:bodyPr wrap="square" lIns="0" tIns="0" rIns="0" bIns="0" rtlCol="0"/>
          <a:lstStyle/>
          <a:p>
            <a:endParaRPr/>
          </a:p>
        </p:txBody>
      </p:sp>
      <p:sp>
        <p:nvSpPr>
          <p:cNvPr id="26" name="object 26">
            <a:extLst>
              <a:ext uri="{FF2B5EF4-FFF2-40B4-BE49-F238E27FC236}">
                <a16:creationId xmlns:a16="http://schemas.microsoft.com/office/drawing/2014/main" id="{5C3AFBA2-5503-48FB-2A6A-179A6BEA6193}"/>
              </a:ext>
            </a:extLst>
          </p:cNvPr>
          <p:cNvSpPr txBox="1"/>
          <p:nvPr/>
        </p:nvSpPr>
        <p:spPr>
          <a:xfrm>
            <a:off x="7314056" y="4582209"/>
            <a:ext cx="4330065" cy="939800"/>
          </a:xfrm>
          <a:prstGeom prst="rect">
            <a:avLst/>
          </a:prstGeom>
        </p:spPr>
        <p:txBody>
          <a:bodyPr vert="horz" wrap="square" lIns="0" tIns="12065" rIns="0" bIns="0" rtlCol="0">
            <a:spAutoFit/>
          </a:bodyPr>
          <a:lstStyle/>
          <a:p>
            <a:pPr marL="299085" marR="5080" indent="-287020">
              <a:lnSpc>
                <a:spcPct val="107200"/>
              </a:lnSpc>
              <a:spcBef>
                <a:spcPts val="95"/>
              </a:spcBef>
              <a:buFont typeface="Arial MT"/>
              <a:buChar char="•"/>
              <a:tabLst>
                <a:tab pos="299085" algn="l"/>
                <a:tab pos="299720" algn="l"/>
              </a:tabLst>
            </a:pPr>
            <a:r>
              <a:rPr sz="1400" spc="5" dirty="0">
                <a:solidFill>
                  <a:schemeClr val="bg1"/>
                </a:solidFill>
                <a:latin typeface="Segoe UI Semibold"/>
                <a:cs typeface="Segoe UI Semibold"/>
              </a:rPr>
              <a:t>Smart </a:t>
            </a:r>
            <a:r>
              <a:rPr sz="1400" spc="-5" dirty="0">
                <a:solidFill>
                  <a:schemeClr val="bg1"/>
                </a:solidFill>
                <a:latin typeface="Segoe UI Semibold"/>
                <a:cs typeface="Segoe UI Semibold"/>
              </a:rPr>
              <a:t>80/20 de </a:t>
            </a:r>
            <a:r>
              <a:rPr sz="1400" dirty="0">
                <a:solidFill>
                  <a:schemeClr val="bg1"/>
                </a:solidFill>
                <a:latin typeface="Segoe UI Semibold"/>
                <a:cs typeface="Segoe UI Semibold"/>
              </a:rPr>
              <a:t>RENAL </a:t>
            </a:r>
            <a:r>
              <a:rPr sz="1400" spc="-5" dirty="0">
                <a:solidFill>
                  <a:schemeClr val="bg1"/>
                </a:solidFill>
                <a:latin typeface="Segoe UI Semibold"/>
                <a:cs typeface="Segoe UI Semibold"/>
              </a:rPr>
              <a:t>fonctionne sur un principe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d'échange de proche-en-proche. </a:t>
            </a:r>
            <a:r>
              <a:rPr sz="1400" dirty="0">
                <a:solidFill>
                  <a:schemeClr val="bg1"/>
                </a:solidFill>
                <a:latin typeface="Segoe UI Semibold"/>
                <a:cs typeface="Segoe UI Semibold"/>
              </a:rPr>
              <a:t>Ce mode </a:t>
            </a:r>
            <a:r>
              <a:rPr sz="1400" spc="-5" dirty="0">
                <a:solidFill>
                  <a:schemeClr val="bg1"/>
                </a:solidFill>
                <a:latin typeface="Segoe UI Semibold"/>
                <a:cs typeface="Segoe UI Semibold"/>
              </a:rPr>
              <a:t>de </a:t>
            </a:r>
            <a:r>
              <a:rPr sz="1400" dirty="0">
                <a:solidFill>
                  <a:schemeClr val="bg1"/>
                </a:solidFill>
                <a:latin typeface="Segoe UI Semibold"/>
                <a:cs typeface="Segoe UI Semibold"/>
              </a:rPr>
              <a:t> </a:t>
            </a:r>
            <a:r>
              <a:rPr sz="1400" spc="-5" dirty="0">
                <a:solidFill>
                  <a:schemeClr val="bg1"/>
                </a:solidFill>
                <a:latin typeface="Segoe UI Semibold"/>
                <a:cs typeface="Segoe UI Semibold"/>
              </a:rPr>
              <a:t>fonctionnement </a:t>
            </a:r>
            <a:r>
              <a:rPr sz="1400" spc="-10" dirty="0">
                <a:solidFill>
                  <a:schemeClr val="bg1"/>
                </a:solidFill>
                <a:latin typeface="Segoe UI Semibold"/>
                <a:cs typeface="Segoe UI Semibold"/>
              </a:rPr>
              <a:t>réduit </a:t>
            </a:r>
            <a:r>
              <a:rPr sz="1400" spc="-5" dirty="0">
                <a:solidFill>
                  <a:schemeClr val="bg1"/>
                </a:solidFill>
                <a:latin typeface="Segoe UI Semibold"/>
                <a:cs typeface="Segoe UI Semibold"/>
              </a:rPr>
              <a:t>drastiquement </a:t>
            </a:r>
            <a:r>
              <a:rPr sz="1400" dirty="0">
                <a:solidFill>
                  <a:schemeClr val="bg1"/>
                </a:solidFill>
                <a:latin typeface="Segoe UI Semibold"/>
                <a:cs typeface="Segoe UI Semibold"/>
              </a:rPr>
              <a:t>la </a:t>
            </a:r>
            <a:r>
              <a:rPr sz="1400" spc="-5" dirty="0">
                <a:solidFill>
                  <a:schemeClr val="bg1"/>
                </a:solidFill>
                <a:latin typeface="Segoe UI Semibold"/>
                <a:cs typeface="Segoe UI Semibold"/>
              </a:rPr>
              <a:t>pollution </a:t>
            </a:r>
            <a:r>
              <a:rPr sz="1400" spc="-370" dirty="0">
                <a:solidFill>
                  <a:schemeClr val="bg1"/>
                </a:solidFill>
                <a:latin typeface="Segoe UI Semibold"/>
                <a:cs typeface="Segoe UI Semibold"/>
              </a:rPr>
              <a:t> </a:t>
            </a:r>
            <a:r>
              <a:rPr sz="1400" spc="-5" dirty="0">
                <a:solidFill>
                  <a:schemeClr val="bg1"/>
                </a:solidFill>
                <a:latin typeface="Segoe UI Semibold"/>
                <a:cs typeface="Segoe UI Semibold"/>
              </a:rPr>
              <a:t>électromagnétique.</a:t>
            </a:r>
            <a:endParaRPr sz="1400" dirty="0">
              <a:solidFill>
                <a:schemeClr val="bg1"/>
              </a:solidFill>
              <a:latin typeface="Segoe UI Semibold"/>
              <a:cs typeface="Segoe UI Semibold"/>
            </a:endParaRPr>
          </a:p>
        </p:txBody>
      </p:sp>
      <p:sp>
        <p:nvSpPr>
          <p:cNvPr id="27" name="object 27">
            <a:extLst>
              <a:ext uri="{FF2B5EF4-FFF2-40B4-BE49-F238E27FC236}">
                <a16:creationId xmlns:a16="http://schemas.microsoft.com/office/drawing/2014/main" id="{2FF5808C-5679-9086-097F-293D2281BC63}"/>
              </a:ext>
            </a:extLst>
          </p:cNvPr>
          <p:cNvSpPr/>
          <p:nvPr/>
        </p:nvSpPr>
        <p:spPr>
          <a:xfrm>
            <a:off x="9144" y="1389888"/>
            <a:ext cx="1885314" cy="370840"/>
          </a:xfrm>
          <a:custGeom>
            <a:avLst/>
            <a:gdLst/>
            <a:ahLst/>
            <a:cxnLst/>
            <a:rect l="l" t="t" r="r" b="b"/>
            <a:pathLst>
              <a:path w="1885314" h="370839">
                <a:moveTo>
                  <a:pt x="1885188" y="0"/>
                </a:moveTo>
                <a:lnTo>
                  <a:pt x="0" y="0"/>
                </a:lnTo>
                <a:lnTo>
                  <a:pt x="0" y="370332"/>
                </a:lnTo>
                <a:lnTo>
                  <a:pt x="1885188" y="370332"/>
                </a:lnTo>
                <a:lnTo>
                  <a:pt x="1885188" y="0"/>
                </a:lnTo>
                <a:close/>
              </a:path>
            </a:pathLst>
          </a:custGeom>
          <a:solidFill>
            <a:srgbClr val="BEBEBE"/>
          </a:solidFill>
        </p:spPr>
        <p:txBody>
          <a:bodyPr wrap="square" lIns="0" tIns="0" rIns="0" bIns="0" rtlCol="0"/>
          <a:lstStyle/>
          <a:p>
            <a:endParaRPr/>
          </a:p>
        </p:txBody>
      </p:sp>
      <p:sp>
        <p:nvSpPr>
          <p:cNvPr id="28" name="object 28">
            <a:extLst>
              <a:ext uri="{FF2B5EF4-FFF2-40B4-BE49-F238E27FC236}">
                <a16:creationId xmlns:a16="http://schemas.microsoft.com/office/drawing/2014/main" id="{B9E16332-8C9F-FC43-64C7-6742CFC08CB7}"/>
              </a:ext>
            </a:extLst>
          </p:cNvPr>
          <p:cNvSpPr txBox="1"/>
          <p:nvPr/>
        </p:nvSpPr>
        <p:spPr>
          <a:xfrm>
            <a:off x="88188" y="1417141"/>
            <a:ext cx="1612900" cy="300355"/>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0000CC"/>
                </a:solidFill>
                <a:latin typeface="Segoe UI Semibold"/>
                <a:cs typeface="Segoe UI Semibold"/>
              </a:rPr>
              <a:t>Points</a:t>
            </a:r>
            <a:r>
              <a:rPr sz="1800" spc="-45" dirty="0">
                <a:solidFill>
                  <a:srgbClr val="0000CC"/>
                </a:solidFill>
                <a:latin typeface="Segoe UI Semibold"/>
                <a:cs typeface="Segoe UI Semibold"/>
              </a:rPr>
              <a:t> </a:t>
            </a:r>
            <a:r>
              <a:rPr sz="1800" spc="-5" dirty="0">
                <a:solidFill>
                  <a:srgbClr val="0000CC"/>
                </a:solidFill>
                <a:latin typeface="Segoe UI Semibold"/>
                <a:cs typeface="Segoe UI Semibold"/>
              </a:rPr>
              <a:t>critiques</a:t>
            </a:r>
            <a:endParaRPr sz="1800">
              <a:latin typeface="Segoe UI Semibold"/>
              <a:cs typeface="Segoe UI Semibold"/>
            </a:endParaRPr>
          </a:p>
        </p:txBody>
      </p:sp>
      <p:sp>
        <p:nvSpPr>
          <p:cNvPr id="30" name="Espace réservé du numéro de diapositive 29">
            <a:extLst>
              <a:ext uri="{FF2B5EF4-FFF2-40B4-BE49-F238E27FC236}">
                <a16:creationId xmlns:a16="http://schemas.microsoft.com/office/drawing/2014/main" id="{EF421C6E-CF72-C187-377F-DC53541B4FDD}"/>
              </a:ext>
            </a:extLst>
          </p:cNvPr>
          <p:cNvSpPr>
            <a:spLocks noGrp="1"/>
          </p:cNvSpPr>
          <p:nvPr>
            <p:ph type="sldNum" sz="quarter" idx="12"/>
          </p:nvPr>
        </p:nvSpPr>
        <p:spPr/>
        <p:txBody>
          <a:bodyPr/>
          <a:lstStyle/>
          <a:p>
            <a:fld id="{D6B58816-2761-403B-9736-09BA1ACB215A}" type="slidenum">
              <a:rPr lang="fr-FR" smtClean="0"/>
              <a:t>15</a:t>
            </a:fld>
            <a:endParaRPr lang="fr-FR"/>
          </a:p>
        </p:txBody>
      </p:sp>
      <p:sp>
        <p:nvSpPr>
          <p:cNvPr id="33" name="object 4">
            <a:extLst>
              <a:ext uri="{FF2B5EF4-FFF2-40B4-BE49-F238E27FC236}">
                <a16:creationId xmlns:a16="http://schemas.microsoft.com/office/drawing/2014/main" id="{46656751-BF9B-D0C8-8883-B65E645072FE}"/>
              </a:ext>
            </a:extLst>
          </p:cNvPr>
          <p:cNvSpPr txBox="1">
            <a:spLocks noGrp="1"/>
          </p:cNvSpPr>
          <p:nvPr>
            <p:ph type="title"/>
          </p:nvPr>
        </p:nvSpPr>
        <p:spPr>
          <a:xfrm>
            <a:off x="370390" y="500143"/>
            <a:ext cx="11594025" cy="504625"/>
          </a:xfrm>
          <a:prstGeom prst="rect">
            <a:avLst/>
          </a:prstGeom>
        </p:spPr>
        <p:txBody>
          <a:bodyPr vert="horz" wrap="square" lIns="0" tIns="12065" rIns="0" bIns="0" rtlCol="0">
            <a:spAutoFit/>
          </a:bodyPr>
          <a:lstStyle/>
          <a:p>
            <a:pPr marL="871855" marR="5080" indent="-859790">
              <a:lnSpc>
                <a:spcPct val="100000"/>
              </a:lnSpc>
              <a:spcBef>
                <a:spcPts val="95"/>
              </a:spcBef>
            </a:pPr>
            <a:r>
              <a:rPr lang="fr-FR" sz="3200" spc="-1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AVANTAGES </a:t>
            </a:r>
            <a:r>
              <a:rPr sz="3200" spc="-1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CONCURREN</a:t>
            </a:r>
            <a:r>
              <a:rPr lang="fr-FR" sz="3200" spc="-1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TIELS DE</a:t>
            </a:r>
            <a:r>
              <a:rPr sz="3200" spc="-1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 </a:t>
            </a:r>
            <a:r>
              <a:rPr sz="3200" spc="-75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 </a:t>
            </a:r>
            <a:r>
              <a:rPr sz="3200" spc="6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LA</a:t>
            </a:r>
            <a:r>
              <a:rPr sz="3200" spc="-15"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 TECHNOLOGIE</a:t>
            </a:r>
            <a:r>
              <a:rPr lang="fr-FR" sz="3200" spc="-15"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fr-FR" sz="3200"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rPr>
              <a:t>RENAL (3)</a:t>
            </a:r>
            <a:endParaRPr sz="3200" spc="-15" dirty="0">
              <a:solidFill>
                <a:srgbClr val="FF0066"/>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33498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E6FFDB2-5110-DB71-7693-2C05B182AAF5}"/>
              </a:ext>
            </a:extLst>
          </p:cNvPr>
          <p:cNvSpPr>
            <a:spLocks noGrp="1"/>
          </p:cNvSpPr>
          <p:nvPr>
            <p:ph type="sldNum" sz="quarter" idx="12"/>
          </p:nvPr>
        </p:nvSpPr>
        <p:spPr/>
        <p:txBody>
          <a:bodyPr/>
          <a:lstStyle/>
          <a:p>
            <a:fld id="{AB89794E-0154-4E06-ABDD-76013002A97A}" type="slidenum">
              <a:rPr lang="fr-FR" smtClean="0"/>
              <a:pPr/>
              <a:t>16</a:t>
            </a:fld>
            <a:endParaRPr lang="fr-FR"/>
          </a:p>
        </p:txBody>
      </p:sp>
      <p:pic>
        <p:nvPicPr>
          <p:cNvPr id="6" name="Image 5">
            <a:extLst>
              <a:ext uri="{FF2B5EF4-FFF2-40B4-BE49-F238E27FC236}">
                <a16:creationId xmlns:a16="http://schemas.microsoft.com/office/drawing/2014/main" id="{467E7F18-E7A0-4E03-4E19-D217FD4D0C2A}"/>
              </a:ext>
            </a:extLst>
          </p:cNvPr>
          <p:cNvPicPr>
            <a:picLocks noChangeAspect="1"/>
          </p:cNvPicPr>
          <p:nvPr/>
        </p:nvPicPr>
        <p:blipFill>
          <a:blip r:embed="rId2"/>
          <a:stretch>
            <a:fillRect/>
          </a:stretch>
        </p:blipFill>
        <p:spPr>
          <a:xfrm>
            <a:off x="479376" y="908720"/>
            <a:ext cx="11712624" cy="5928793"/>
          </a:xfrm>
          <a:prstGeom prst="rect">
            <a:avLst/>
          </a:prstGeom>
        </p:spPr>
      </p:pic>
      <p:sp>
        <p:nvSpPr>
          <p:cNvPr id="7" name="ZoneTexte 6">
            <a:extLst>
              <a:ext uri="{FF2B5EF4-FFF2-40B4-BE49-F238E27FC236}">
                <a16:creationId xmlns:a16="http://schemas.microsoft.com/office/drawing/2014/main" id="{59BFA218-8414-770E-D6DF-2F507DCE6C6F}"/>
              </a:ext>
            </a:extLst>
          </p:cNvPr>
          <p:cNvSpPr txBox="1"/>
          <p:nvPr/>
        </p:nvSpPr>
        <p:spPr>
          <a:xfrm>
            <a:off x="191344" y="293028"/>
            <a:ext cx="11568608" cy="369332"/>
          </a:xfrm>
          <a:prstGeom prst="rect">
            <a:avLst/>
          </a:prstGeom>
          <a:noFill/>
        </p:spPr>
        <p:txBody>
          <a:bodyPr wrap="square">
            <a:spAutoFit/>
          </a:bodyPr>
          <a:lstStyle/>
          <a:p>
            <a:pPr algn="ctr"/>
            <a:r>
              <a:rPr lang="fr-FR" b="1" dirty="0">
                <a:solidFill>
                  <a:srgbClr val="FF0066"/>
                </a:solidFill>
                <a:latin typeface="Arial Black" panose="020B0A04020102020204" pitchFamily="34" charset="0"/>
                <a:ea typeface="Century Gothic" panose="020B0502020202020204" pitchFamily="34" charset="0"/>
                <a:cs typeface="Arial" panose="020B0604020202020204" pitchFamily="34" charset="0"/>
              </a:rPr>
              <a:t>La solution RENAL donne la priorité à des stations de base autonomes </a:t>
            </a:r>
            <a:r>
              <a:rPr lang="fr-FR" b="1" dirty="0">
                <a:latin typeface="Arial Black" panose="020B0A04020102020204" pitchFamily="34" charset="0"/>
                <a:ea typeface="Century Gothic" panose="020B0502020202020204" pitchFamily="34" charset="0"/>
                <a:cs typeface="Arial" panose="020B0604020202020204" pitchFamily="34" charset="0"/>
              </a:rPr>
              <a:t>grâce au 80/20</a:t>
            </a:r>
            <a:endParaRPr lang="fr-FR" dirty="0">
              <a:latin typeface="Arial Black" panose="020B0A04020102020204" pitchFamily="34" charset="0"/>
            </a:endParaRPr>
          </a:p>
        </p:txBody>
      </p:sp>
      <p:sp>
        <p:nvSpPr>
          <p:cNvPr id="8" name="ZoneTexte 7">
            <a:extLst>
              <a:ext uri="{FF2B5EF4-FFF2-40B4-BE49-F238E27FC236}">
                <a16:creationId xmlns:a16="http://schemas.microsoft.com/office/drawing/2014/main" id="{95A84DD7-30AF-5416-C294-E1700143A98A}"/>
              </a:ext>
            </a:extLst>
          </p:cNvPr>
          <p:cNvSpPr txBox="1"/>
          <p:nvPr/>
        </p:nvSpPr>
        <p:spPr>
          <a:xfrm>
            <a:off x="4592494" y="1972480"/>
            <a:ext cx="3888821" cy="461665"/>
          </a:xfrm>
          <a:prstGeom prst="rect">
            <a:avLst/>
          </a:prstGeom>
          <a:noFill/>
        </p:spPr>
        <p:txBody>
          <a:bodyPr wrap="none" rtlCol="0">
            <a:spAutoFit/>
          </a:bodyPr>
          <a:lstStyle/>
          <a:p>
            <a:r>
              <a:rPr lang="fr-FR" sz="2400" b="1" dirty="0">
                <a:solidFill>
                  <a:srgbClr val="FF0000"/>
                </a:solidFill>
                <a:latin typeface="Arial" panose="020B0604020202020204" pitchFamily="34" charset="0"/>
                <a:cs typeface="Arial" panose="020B0604020202020204" pitchFamily="34" charset="0"/>
              </a:rPr>
              <a:t>RENAL-SMART LAN LTE</a:t>
            </a:r>
          </a:p>
        </p:txBody>
      </p:sp>
      <p:sp>
        <p:nvSpPr>
          <p:cNvPr id="9" name="Rectangle 8">
            <a:extLst>
              <a:ext uri="{FF2B5EF4-FFF2-40B4-BE49-F238E27FC236}">
                <a16:creationId xmlns:a16="http://schemas.microsoft.com/office/drawing/2014/main" id="{2D3A502F-2E0D-EC08-A17E-3FB98C785C13}"/>
              </a:ext>
            </a:extLst>
          </p:cNvPr>
          <p:cNvSpPr/>
          <p:nvPr/>
        </p:nvSpPr>
        <p:spPr>
          <a:xfrm>
            <a:off x="5735960" y="1972480"/>
            <a:ext cx="1296144" cy="3960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solidFill>
                  <a:srgbClr val="FF0000"/>
                </a:solidFill>
                <a:latin typeface="Arial" panose="020B0604020202020204" pitchFamily="34" charset="0"/>
                <a:cs typeface="Arial" panose="020B0604020202020204" pitchFamily="34" charset="0"/>
              </a:rPr>
              <a:t>SMART</a:t>
            </a:r>
          </a:p>
        </p:txBody>
      </p:sp>
      <p:sp>
        <p:nvSpPr>
          <p:cNvPr id="10" name="ZoneTexte 9">
            <a:extLst>
              <a:ext uri="{FF2B5EF4-FFF2-40B4-BE49-F238E27FC236}">
                <a16:creationId xmlns:a16="http://schemas.microsoft.com/office/drawing/2014/main" id="{EC7A5A43-DBA2-62DB-34A1-5B55FC196253}"/>
              </a:ext>
            </a:extLst>
          </p:cNvPr>
          <p:cNvSpPr txBox="1"/>
          <p:nvPr/>
        </p:nvSpPr>
        <p:spPr>
          <a:xfrm rot="330239">
            <a:off x="3153133" y="2667918"/>
            <a:ext cx="2299135" cy="307777"/>
          </a:xfrm>
          <a:prstGeom prst="rect">
            <a:avLst/>
          </a:prstGeom>
          <a:noFill/>
        </p:spPr>
        <p:txBody>
          <a:bodyPr wrap="square" rtlCol="0">
            <a:spAutoFit/>
          </a:bodyPr>
          <a:lstStyle/>
          <a:p>
            <a:r>
              <a:rPr lang="fr-FR" sz="1400" b="1" dirty="0">
                <a:solidFill>
                  <a:srgbClr val="00B050"/>
                </a:solidFill>
                <a:latin typeface="Arial" panose="020B0604020202020204" pitchFamily="34" charset="0"/>
                <a:cs typeface="Arial" panose="020B0604020202020204" pitchFamily="34" charset="0"/>
              </a:rPr>
              <a:t>De 5Km à 40km de rayon</a:t>
            </a:r>
          </a:p>
        </p:txBody>
      </p:sp>
    </p:spTree>
    <p:extLst>
      <p:ext uri="{BB962C8B-B14F-4D97-AF65-F5344CB8AC3E}">
        <p14:creationId xmlns:p14="http://schemas.microsoft.com/office/powerpoint/2010/main" val="316122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00417D8-FC6D-4154-B176-3F558011673A}"/>
              </a:ext>
            </a:extLst>
          </p:cNvPr>
          <p:cNvSpPr>
            <a:spLocks noGrp="1"/>
          </p:cNvSpPr>
          <p:nvPr>
            <p:ph type="sldNum" sz="quarter" idx="12"/>
          </p:nvPr>
        </p:nvSpPr>
        <p:spPr/>
        <p:txBody>
          <a:bodyPr/>
          <a:lstStyle/>
          <a:p>
            <a:fld id="{AB89794E-0154-4E06-ABDD-76013002A97A}" type="slidenum">
              <a:rPr lang="fr-FR" smtClean="0"/>
              <a:pPr/>
              <a:t>17</a:t>
            </a:fld>
            <a:endParaRPr lang="fr-FR"/>
          </a:p>
        </p:txBody>
      </p:sp>
      <p:sp>
        <p:nvSpPr>
          <p:cNvPr id="10" name="ZoneTexte 9">
            <a:extLst>
              <a:ext uri="{FF2B5EF4-FFF2-40B4-BE49-F238E27FC236}">
                <a16:creationId xmlns:a16="http://schemas.microsoft.com/office/drawing/2014/main" id="{835EBE79-5772-4DFD-87E5-CBAE724896A7}"/>
              </a:ext>
            </a:extLst>
          </p:cNvPr>
          <p:cNvSpPr txBox="1"/>
          <p:nvPr/>
        </p:nvSpPr>
        <p:spPr>
          <a:xfrm>
            <a:off x="335360" y="658663"/>
            <a:ext cx="11593288" cy="5355312"/>
          </a:xfrm>
          <a:prstGeom prst="rect">
            <a:avLst/>
          </a:prstGeom>
          <a:noFill/>
        </p:spPr>
        <p:txBody>
          <a:bodyPr wrap="square" rtlCol="0">
            <a:spAutoFit/>
          </a:bodyPr>
          <a:lstStyle/>
          <a:p>
            <a:pPr algn="just"/>
            <a:endParaRPr lang="fr-FR" sz="2200" dirty="0">
              <a:latin typeface="Arial" panose="020B0604020202020204" pitchFamily="34" charset="0"/>
              <a:cs typeface="Arial" panose="020B0604020202020204" pitchFamily="34" charset="0"/>
            </a:endParaRP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Le </a:t>
            </a:r>
            <a:r>
              <a:rPr lang="en-US" sz="2000" b="1" dirty="0">
                <a:latin typeface="Arial" panose="020B0604020202020204" pitchFamily="34" charset="0"/>
                <a:cs typeface="Arial" panose="020B0604020202020204" pitchFamily="34" charset="0"/>
              </a:rPr>
              <a:t>Smart </a:t>
            </a:r>
            <a:r>
              <a:rPr lang="en-US" sz="2000" b="1" dirty="0" err="1">
                <a:latin typeface="Arial" panose="020B0604020202020204" pitchFamily="34" charset="0"/>
                <a:cs typeface="Arial" panose="020B0604020202020204" pitchFamily="34" charset="0"/>
              </a:rPr>
              <a:t>LoCAN</a:t>
            </a:r>
            <a:r>
              <a:rPr lang="en-US" sz="2000" b="1" dirty="0">
                <a:latin typeface="Arial" panose="020B0604020202020204" pitchFamily="34" charset="0"/>
                <a:cs typeface="Arial" panose="020B0604020202020204" pitchFamily="34" charset="0"/>
              </a:rPr>
              <a:t> 80/20</a:t>
            </a:r>
            <a:r>
              <a:rPr lang="fr-FR" sz="2000" dirty="0">
                <a:latin typeface="Arial" panose="020B0604020202020204" pitchFamily="34" charset="0"/>
                <a:cs typeface="Arial" panose="020B0604020202020204" pitchFamily="34" charset="0"/>
              </a:rPr>
              <a:t> est un système qui apporte une nouvelle approche d’architecture aux réseaux de télécoms et permet : </a:t>
            </a:r>
          </a:p>
          <a:p>
            <a:pPr algn="just"/>
            <a:endParaRPr lang="fr-F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Une autonomisation des échanges locaux pour tout type de </a:t>
            </a:r>
            <a:r>
              <a:rPr lang="fr-FR" sz="2000" dirty="0" err="1">
                <a:latin typeface="Arial" panose="020B0604020202020204" pitchFamily="34" charset="0"/>
                <a:cs typeface="Arial" panose="020B0604020202020204" pitchFamily="34" charset="0"/>
              </a:rPr>
              <a:t>reseau</a:t>
            </a:r>
            <a:r>
              <a:rPr lang="fr-FR" sz="2000" dirty="0">
                <a:latin typeface="Arial" panose="020B0604020202020204" pitchFamily="34" charset="0"/>
                <a:cs typeface="Arial" panose="020B0604020202020204" pitchFamily="34" charset="0"/>
              </a:rPr>
              <a:t> (filaire, ou sans fil)   </a:t>
            </a:r>
          </a:p>
          <a:p>
            <a:pPr marL="285750" indent="-285750"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Une forte réduction de l’empreinte carbone ; </a:t>
            </a:r>
          </a:p>
          <a:p>
            <a:pPr marL="285750" indent="-285750"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Une forte sécurité des données pouvant aller jusqu’à l’« étanchéité » ; </a:t>
            </a:r>
          </a:p>
          <a:p>
            <a:pPr marL="285750" indent="-285750"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Un fort désengorgement des réseaux à plus de 80% de la bande passante ; </a:t>
            </a:r>
          </a:p>
          <a:p>
            <a:pPr marL="285750" indent="-285750"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Des équipements intelligents pour la connectivité pour tous et partout ; </a:t>
            </a:r>
          </a:p>
          <a:p>
            <a:pPr marL="285750" indent="-285750" algn="just">
              <a:buFont typeface="Wingdings" panose="05000000000000000000" pitchFamily="2" charset="2"/>
              <a:buChar char="§"/>
            </a:pPr>
            <a:r>
              <a:rPr lang="fr-FR" sz="2000" dirty="0">
                <a:latin typeface="Arial" panose="020B0604020202020204" pitchFamily="34" charset="0"/>
                <a:cs typeface="Arial" panose="020B0604020202020204" pitchFamily="34" charset="0"/>
              </a:rPr>
              <a:t>Une baisse sensible des coûts de communication. </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Dans les réseaux </a:t>
            </a:r>
            <a:r>
              <a:rPr lang="en-US" sz="2000" b="1" dirty="0">
                <a:latin typeface="Arial" panose="020B0604020202020204" pitchFamily="34" charset="0"/>
                <a:cs typeface="Arial" panose="020B0604020202020204" pitchFamily="34" charset="0"/>
              </a:rPr>
              <a:t>Smart </a:t>
            </a:r>
            <a:r>
              <a:rPr lang="en-US" sz="2000" b="1" dirty="0" err="1">
                <a:latin typeface="Arial" panose="020B0604020202020204" pitchFamily="34" charset="0"/>
                <a:cs typeface="Arial" panose="020B0604020202020204" pitchFamily="34" charset="0"/>
              </a:rPr>
              <a:t>LoCAN</a:t>
            </a:r>
            <a:r>
              <a:rPr lang="en-US" sz="2000" b="1" dirty="0">
                <a:latin typeface="Arial" panose="020B0604020202020204" pitchFamily="34" charset="0"/>
                <a:cs typeface="Arial" panose="020B0604020202020204" pitchFamily="34" charset="0"/>
              </a:rPr>
              <a:t> 80/20</a:t>
            </a:r>
            <a:r>
              <a:rPr lang="fr-FR" sz="2000" dirty="0">
                <a:latin typeface="Arial" panose="020B0604020202020204" pitchFamily="34" charset="0"/>
                <a:cs typeface="Arial" panose="020B0604020202020204" pitchFamily="34" charset="0"/>
              </a:rPr>
              <a:t>, l’utilisateur ne change ni de numéro de téléphone, ni d’adresse email ou de réseaux sociaux pour bénéficier des avantages des échanges locaux. </a:t>
            </a:r>
            <a:r>
              <a:rPr lang="fr-FR" sz="2000" dirty="0">
                <a:solidFill>
                  <a:srgbClr val="181717"/>
                </a:solidFill>
                <a:latin typeface="Arial" panose="020B0604020202020204" pitchFamily="34" charset="0"/>
                <a:cs typeface="Arial" panose="020B0604020202020204" pitchFamily="34" charset="0"/>
              </a:rPr>
              <a:t>Les équipements RENAL comportent une plateforme-cloud locale, des équipements individuels (résidentiels et/ou terminaux de communication mobiles) ainsi que des équipements fixes (station de</a:t>
            </a:r>
            <a:br>
              <a:rPr lang="fr-FR" sz="2000" dirty="0">
                <a:solidFill>
                  <a:srgbClr val="181717"/>
                </a:solidFill>
                <a:latin typeface="Arial" panose="020B0604020202020204" pitchFamily="34" charset="0"/>
                <a:cs typeface="Arial" panose="020B0604020202020204" pitchFamily="34" charset="0"/>
              </a:rPr>
            </a:br>
            <a:r>
              <a:rPr lang="fr-FR" sz="2000" dirty="0">
                <a:solidFill>
                  <a:srgbClr val="181717"/>
                </a:solidFill>
                <a:latin typeface="Arial" panose="020B0604020202020204" pitchFamily="34" charset="0"/>
                <a:cs typeface="Arial" panose="020B0604020202020204" pitchFamily="34" charset="0"/>
              </a:rPr>
              <a:t>base) permettant d’étendre la connectivité à tous et partout en un temps record.</a:t>
            </a:r>
          </a:p>
        </p:txBody>
      </p:sp>
      <p:sp>
        <p:nvSpPr>
          <p:cNvPr id="5" name="ZoneTexte 4">
            <a:extLst>
              <a:ext uri="{FF2B5EF4-FFF2-40B4-BE49-F238E27FC236}">
                <a16:creationId xmlns:a16="http://schemas.microsoft.com/office/drawing/2014/main" id="{DA7A9B56-93FB-352E-2CFA-72D5EAA547F3}"/>
              </a:ext>
            </a:extLst>
          </p:cNvPr>
          <p:cNvSpPr txBox="1"/>
          <p:nvPr/>
        </p:nvSpPr>
        <p:spPr>
          <a:xfrm>
            <a:off x="263352" y="289331"/>
            <a:ext cx="11305256" cy="1107996"/>
          </a:xfrm>
          <a:prstGeom prst="rect">
            <a:avLst/>
          </a:prstGeom>
          <a:noFill/>
        </p:spPr>
        <p:txBody>
          <a:bodyPr wrap="square">
            <a:spAutoFit/>
          </a:bodyPr>
          <a:lstStyle/>
          <a:p>
            <a:pPr algn="ctr"/>
            <a:r>
              <a:rPr lang="fr-FR" sz="2200" b="1" dirty="0">
                <a:solidFill>
                  <a:srgbClr val="FF0066"/>
                </a:solidFill>
                <a:latin typeface="Arial Black" panose="020B0A04020102020204" pitchFamily="34" charset="0"/>
                <a:ea typeface="Century Gothic" panose="020B0502020202020204" pitchFamily="34" charset="0"/>
                <a:cs typeface="Arial" panose="020B0604020202020204" pitchFamily="34" charset="0"/>
              </a:rPr>
              <a:t>La solution RENAL donne la priorité à des stations de base autonomes </a:t>
            </a:r>
            <a:r>
              <a:rPr lang="fr-FR" sz="2200" b="1" dirty="0">
                <a:latin typeface="Arial Black" panose="020B0A04020102020204" pitchFamily="34" charset="0"/>
                <a:ea typeface="Century Gothic" panose="020B0502020202020204" pitchFamily="34" charset="0"/>
                <a:cs typeface="Arial" panose="020B0604020202020204" pitchFamily="34" charset="0"/>
              </a:rPr>
              <a:t>grâce au 80/20</a:t>
            </a:r>
          </a:p>
          <a:p>
            <a:pPr algn="ctr"/>
            <a:endParaRPr lang="fr-FR" sz="2200" dirty="0">
              <a:latin typeface="Arial Black" panose="020B0A04020102020204" pitchFamily="34" charset="0"/>
            </a:endParaRPr>
          </a:p>
        </p:txBody>
      </p:sp>
    </p:spTree>
    <p:extLst>
      <p:ext uri="{BB962C8B-B14F-4D97-AF65-F5344CB8AC3E}">
        <p14:creationId xmlns:p14="http://schemas.microsoft.com/office/powerpoint/2010/main" val="57624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0BA691-F8E9-4CDB-8866-895026961BC2}"/>
              </a:ext>
            </a:extLst>
          </p:cNvPr>
          <p:cNvSpPr>
            <a:spLocks noGrp="1"/>
          </p:cNvSpPr>
          <p:nvPr>
            <p:ph type="sldNum" sz="quarter" idx="12"/>
          </p:nvPr>
        </p:nvSpPr>
        <p:spPr/>
        <p:txBody>
          <a:bodyPr/>
          <a:lstStyle/>
          <a:p>
            <a:fld id="{AB89794E-0154-4E06-ABDD-76013002A97A}" type="slidenum">
              <a:rPr lang="fr-FR" smtClean="0"/>
              <a:pPr/>
              <a:t>18</a:t>
            </a:fld>
            <a:endParaRPr lang="fr-FR"/>
          </a:p>
        </p:txBody>
      </p:sp>
      <p:sp>
        <p:nvSpPr>
          <p:cNvPr id="11" name="ZoneTexte 10">
            <a:extLst>
              <a:ext uri="{FF2B5EF4-FFF2-40B4-BE49-F238E27FC236}">
                <a16:creationId xmlns:a16="http://schemas.microsoft.com/office/drawing/2014/main" id="{EFE32840-33BC-4828-882B-50A452EEEC15}"/>
              </a:ext>
            </a:extLst>
          </p:cNvPr>
          <p:cNvSpPr txBox="1"/>
          <p:nvPr/>
        </p:nvSpPr>
        <p:spPr>
          <a:xfrm>
            <a:off x="191344" y="260649"/>
            <a:ext cx="11737304" cy="6186309"/>
          </a:xfrm>
          <a:prstGeom prst="rect">
            <a:avLst/>
          </a:prstGeom>
          <a:noFill/>
        </p:spPr>
        <p:txBody>
          <a:bodyPr wrap="square" rtlCol="0">
            <a:spAutoFit/>
          </a:bodyPr>
          <a:lstStyle/>
          <a:p>
            <a:pPr algn="ctr"/>
            <a:r>
              <a:rPr lang="fr-FR" b="1" cap="all" dirty="0">
                <a:solidFill>
                  <a:srgbClr val="FF0066"/>
                </a:solidFill>
                <a:latin typeface="Arial Black" panose="020B0A04020102020204" pitchFamily="34" charset="0"/>
                <a:cs typeface="Arial" panose="020B0604020202020204" pitchFamily="34" charset="0"/>
              </a:rPr>
              <a:t>IMPLEMENTATION DU RENAL-SMART 80/20</a:t>
            </a:r>
          </a:p>
          <a:p>
            <a:pPr algn="just"/>
            <a:endParaRPr lang="fr-FR" b="1" cap="all" dirty="0">
              <a:solidFill>
                <a:srgbClr val="FF0066"/>
              </a:solidFill>
              <a:latin typeface="Arial Black" panose="020B0A04020102020204" pitchFamily="34" charset="0"/>
              <a:cs typeface="Arial" panose="020B0604020202020204" pitchFamily="34" charset="0"/>
            </a:endParaRPr>
          </a:p>
          <a:p>
            <a:pPr algn="just"/>
            <a:endParaRPr lang="fr-FR" b="1" cap="all" dirty="0">
              <a:solidFill>
                <a:srgbClr val="FF0066"/>
              </a:solidFill>
              <a:latin typeface="Arial Black" panose="020B0A040201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1. - </a:t>
            </a:r>
            <a:r>
              <a:rPr lang="fr-FR" b="1" dirty="0">
                <a:latin typeface="Arial" panose="020B0604020202020204" pitchFamily="34" charset="0"/>
                <a:cs typeface="Arial" panose="020B0604020202020204" pitchFamily="34" charset="0"/>
              </a:rPr>
              <a:t>INFRASTRUCTURE RESEAU DES OPERATEURS TELECOM</a:t>
            </a:r>
            <a:r>
              <a:rPr lang="fr-FR" dirty="0">
                <a:latin typeface="Arial" panose="020B0604020202020204" pitchFamily="34" charset="0"/>
                <a:cs typeface="Arial" panose="020B0604020202020204" pitchFamily="34" charset="0"/>
              </a:rPr>
              <a:t>.</a:t>
            </a:r>
          </a:p>
          <a:p>
            <a:pPr algn="just"/>
            <a:r>
              <a:rPr lang="fr-FR" dirty="0">
                <a:latin typeface="Arial" panose="020B0604020202020204" pitchFamily="34" charset="0"/>
                <a:cs typeface="Arial" panose="020B0604020202020204" pitchFamily="34" charset="0"/>
              </a:rPr>
              <a:t>Soit sur les infrastructures réseau des opérateurs nationaux qui seront interfacées avec la Plateforme Cloud Locale Intelligente (SMART COUD) de KA Technologies. Dans ce cas de figure il n’y aura pas d’infrastructure à déployer mais à condition que les opérateurs aient la bande passante et la couverture nationale nécessaire.</a:t>
            </a:r>
          </a:p>
          <a:p>
            <a:pPr algn="just"/>
            <a:r>
              <a:rPr lang="fr-FR" dirty="0">
                <a:latin typeface="Arial" panose="020B0604020202020204" pitchFamily="34" charset="0"/>
                <a:cs typeface="Arial" panose="020B0604020202020204" pitchFamily="34" charset="0"/>
              </a:rPr>
              <a:t>2. - </a:t>
            </a:r>
            <a:r>
              <a:rPr lang="fr-FR" b="1" dirty="0">
                <a:latin typeface="Arial" panose="020B0604020202020204" pitchFamily="34" charset="0"/>
                <a:cs typeface="Arial" panose="020B0604020202020204" pitchFamily="34" charset="0"/>
              </a:rPr>
              <a:t>PLATEFORME CLOUDS DE RETICE Africa</a:t>
            </a:r>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Soit sur l’infrastructure réseau de KA Technologies basée sur le concept de Réseaux et </a:t>
            </a:r>
            <a:r>
              <a:rPr lang="fr-FR" dirty="0" err="1">
                <a:latin typeface="Arial" panose="020B0604020202020204" pitchFamily="34" charset="0"/>
                <a:cs typeface="Arial" panose="020B0604020202020204" pitchFamily="34" charset="0"/>
              </a:rPr>
              <a:t>Clouds</a:t>
            </a:r>
            <a:r>
              <a:rPr lang="fr-FR" dirty="0">
                <a:latin typeface="Arial" panose="020B0604020202020204" pitchFamily="34" charset="0"/>
                <a:cs typeface="Arial" panose="020B0604020202020204" pitchFamily="34" charset="0"/>
              </a:rPr>
              <a:t> Locaux Intelligents (SMART CLOUD&amp;LAN). Dans cette deuxième possibilité les pays auront un réseau numérique équitable et solidaire sur le plan national.</a:t>
            </a:r>
          </a:p>
          <a:p>
            <a:pPr algn="just"/>
            <a:r>
              <a:rPr lang="fr-FR" dirty="0">
                <a:latin typeface="Arial" panose="020B0604020202020204" pitchFamily="34" charset="0"/>
                <a:cs typeface="Arial" panose="020B0604020202020204" pitchFamily="34" charset="0"/>
              </a:rPr>
              <a:t>3- </a:t>
            </a:r>
            <a:r>
              <a:rPr lang="fr-FR" b="1" dirty="0">
                <a:latin typeface="Arial" panose="020B0604020202020204" pitchFamily="34" charset="0"/>
                <a:cs typeface="Arial" panose="020B0604020202020204" pitchFamily="34" charset="0"/>
              </a:rPr>
              <a:t>INFRASTRUCTURE RENAL ETATIQUE</a:t>
            </a:r>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Les autorités d’un pays peuvent être amenées à déployer leur propre infrastructure basée sur le concept de Réseaux et Nuages Locaux Intelligents (SMART CLOUD&amp;LAN). Dans cette deuxième possibilité, les pays auront des réseaux numériques équitables et solidaires en îlots (établissements scolaires, villages et entreprises en zones blanches, etc.) sur le plan national. Ces îlots de réseaux seront interconnectés entre eux et aux opérateurs.</a:t>
            </a:r>
          </a:p>
          <a:p>
            <a:pPr algn="just"/>
            <a:r>
              <a:rPr lang="fr-FR" dirty="0">
                <a:latin typeface="Arial" panose="020B0604020202020204" pitchFamily="34" charset="0"/>
                <a:cs typeface="Arial" panose="020B0604020202020204" pitchFamily="34" charset="0"/>
              </a:rPr>
              <a:t>Conçue selon une architecture agile et intelligente, la solution RENAL-SMART 80/20 fonctionne sans l’obligation d’utiliser l’Internet en permanence, réduisant ainsi le coût de connectivité de plus de 80%.</a:t>
            </a:r>
          </a:p>
          <a:p>
            <a:pPr algn="just"/>
            <a:endParaRPr lang="fr-FR" dirty="0">
              <a:latin typeface="Arial" panose="020B0604020202020204" pitchFamily="34" charset="0"/>
              <a:cs typeface="Arial" panose="020B0604020202020204" pitchFamily="34" charset="0"/>
            </a:endParaRPr>
          </a:p>
          <a:p>
            <a:pPr algn="just"/>
            <a:r>
              <a:rPr lang="fr-FR" b="1" dirty="0">
                <a:latin typeface="Arial" panose="020B0604020202020204" pitchFamily="34" charset="0"/>
                <a:cs typeface="Arial" panose="020B0604020202020204" pitchFamily="34" charset="0"/>
              </a:rPr>
              <a:t>Les enjeux:</a:t>
            </a:r>
            <a:r>
              <a:rPr lang="fr-FR" dirty="0">
                <a:latin typeface="Arial" panose="020B0604020202020204" pitchFamily="34" charset="0"/>
                <a:cs typeface="Arial" panose="020B0604020202020204" pitchFamily="34" charset="0"/>
              </a:rPr>
              <a:t> SMART CLOUD et SMART LAN réduisent les coûts de Connectivité de 80% et offrent une autonomie et qualité de connectivité pour la quasi totalité des besoins en services universels de communication électronique: Education, Formation, Apprentissage, Santé, Entreprise, TNT, </a:t>
            </a:r>
            <a:r>
              <a:rPr lang="fr-FR" dirty="0" err="1">
                <a:latin typeface="Arial" panose="020B0604020202020204" pitchFamily="34" charset="0"/>
                <a:cs typeface="Arial" panose="020B0604020202020204" pitchFamily="34" charset="0"/>
              </a:rPr>
              <a:t>etc</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338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0BA691-F8E9-4CDB-8866-895026961BC2}"/>
              </a:ext>
            </a:extLst>
          </p:cNvPr>
          <p:cNvSpPr>
            <a:spLocks noGrp="1"/>
          </p:cNvSpPr>
          <p:nvPr>
            <p:ph type="sldNum" sz="quarter" idx="12"/>
          </p:nvPr>
        </p:nvSpPr>
        <p:spPr/>
        <p:txBody>
          <a:bodyPr/>
          <a:lstStyle/>
          <a:p>
            <a:fld id="{AB89794E-0154-4E06-ABDD-76013002A97A}" type="slidenum">
              <a:rPr lang="fr-FR" smtClean="0"/>
              <a:pPr/>
              <a:t>19</a:t>
            </a:fld>
            <a:endParaRPr lang="fr-FR"/>
          </a:p>
        </p:txBody>
      </p:sp>
      <p:sp>
        <p:nvSpPr>
          <p:cNvPr id="11" name="ZoneTexte 10">
            <a:extLst>
              <a:ext uri="{FF2B5EF4-FFF2-40B4-BE49-F238E27FC236}">
                <a16:creationId xmlns:a16="http://schemas.microsoft.com/office/drawing/2014/main" id="{EFE32840-33BC-4828-882B-50A452EEEC15}"/>
              </a:ext>
            </a:extLst>
          </p:cNvPr>
          <p:cNvSpPr txBox="1"/>
          <p:nvPr/>
        </p:nvSpPr>
        <p:spPr>
          <a:xfrm>
            <a:off x="191344" y="2604044"/>
            <a:ext cx="11737304" cy="4216539"/>
          </a:xfrm>
          <a:prstGeom prst="rect">
            <a:avLst/>
          </a:prstGeom>
          <a:noFill/>
        </p:spPr>
        <p:txBody>
          <a:bodyPr wrap="square" rtlCol="0">
            <a:spAutoFit/>
          </a:bodyPr>
          <a:lstStyle/>
          <a:p>
            <a:pPr algn="just"/>
            <a:r>
              <a:rPr lang="fr-FR" b="1" dirty="0">
                <a:latin typeface="Arial" panose="020B0604020202020204" pitchFamily="34" charset="0"/>
                <a:cs typeface="Arial" panose="020B0604020202020204" pitchFamily="34" charset="0"/>
              </a:rPr>
              <a:t>Téléphones, Emails, SMS, WhatsApp, Tweeter, Instagram, Facebook, </a:t>
            </a:r>
            <a:r>
              <a:rPr lang="fr-FR" b="1" dirty="0" err="1">
                <a:latin typeface="Arial" panose="020B0604020202020204" pitchFamily="34" charset="0"/>
                <a:cs typeface="Arial" panose="020B0604020202020204" pitchFamily="34" charset="0"/>
              </a:rPr>
              <a:t>Youtube</a:t>
            </a:r>
            <a:r>
              <a:rPr lang="fr-FR" b="1" dirty="0">
                <a:latin typeface="Arial" panose="020B0604020202020204" pitchFamily="34" charset="0"/>
                <a:cs typeface="Arial" panose="020B0604020202020204" pitchFamily="34" charset="0"/>
              </a:rPr>
              <a:t>, et autres services que vous avez l’habitude de recevoir et de fournir en voix, en textes, en images et en vidéos, vous pourrez continuer à en bénéficier avec le système RENAL-SMART 80/20. </a:t>
            </a:r>
            <a:endParaRPr lang="fr-FR" dirty="0">
              <a:latin typeface="Arial" panose="020B0604020202020204" pitchFamily="34" charset="0"/>
              <a:cs typeface="Arial" panose="020B0604020202020204" pitchFamily="34" charset="0"/>
            </a:endParaRPr>
          </a:p>
          <a:p>
            <a:pPr algn="just"/>
            <a:r>
              <a:rPr lang="fr-FR" b="1" dirty="0">
                <a:latin typeface="Arial" panose="020B0604020202020204" pitchFamily="34" charset="0"/>
                <a:cs typeface="Arial" panose="020B0604020202020204" pitchFamily="34" charset="0"/>
              </a:rPr>
              <a:t>Du moment que vous êtes connectés traditionnellement à l’Internet, tous vos services continueront à vous être fournis sur vos terminaux, téléphones, tablettes et ordinateurs qui vous permettent d’entrer en contact avec l’extérieur.</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Ce que vous offre le système RENAL-SMART 80/20 avec sa solution de déconcentration des réseaux numériques, c’est de continuer de bénéficier de tous les services comme si vous étiez connecté à l’Internet mais sans Internet, à n’importe quel endroit du monde !Ceci permet de communiquer dans des meilleures conditions en local, et surtout de conserver dans des serveurs déconcentrés toutes les données numériques produites sur place avec plus de sécurité et confidentialité. Un tel service de qualité, RENAL-SMART 80/20 l’offre aux entreprises locales, aux hôpitaux, aux écoles, aux universités, aux opérateurs de télécom, aux administrations et bien sûr au grand public, etc…</a:t>
            </a:r>
          </a:p>
          <a:p>
            <a:pPr algn="ctr"/>
            <a:endParaRPr lang="fr-FR" sz="16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22F11618-A6E3-4473-8AF5-3E2D9D86506E}"/>
              </a:ext>
            </a:extLst>
          </p:cNvPr>
          <p:cNvSpPr txBox="1"/>
          <p:nvPr/>
        </p:nvSpPr>
        <p:spPr>
          <a:xfrm>
            <a:off x="2783632" y="266846"/>
            <a:ext cx="6343340" cy="369332"/>
          </a:xfrm>
          <a:prstGeom prst="rect">
            <a:avLst/>
          </a:prstGeom>
          <a:noFill/>
        </p:spPr>
        <p:txBody>
          <a:bodyPr wrap="none" rtlCol="0">
            <a:spAutoFit/>
          </a:bodyPr>
          <a:lstStyle/>
          <a:p>
            <a:r>
              <a:rPr lang="fr-FR" dirty="0">
                <a:solidFill>
                  <a:srgbClr val="FF0066"/>
                </a:solidFill>
                <a:latin typeface="Arial Black" panose="020B0A04020102020204" pitchFamily="34" charset="0"/>
              </a:rPr>
              <a:t>RENAL-SMART 80/20 et vos services numériques</a:t>
            </a:r>
          </a:p>
        </p:txBody>
      </p:sp>
      <p:pic>
        <p:nvPicPr>
          <p:cNvPr id="5" name="Image 4">
            <a:extLst>
              <a:ext uri="{FF2B5EF4-FFF2-40B4-BE49-F238E27FC236}">
                <a16:creationId xmlns:a16="http://schemas.microsoft.com/office/drawing/2014/main" id="{9DF89961-F5E6-4FAB-BB59-08C88BB47FF4}"/>
              </a:ext>
            </a:extLst>
          </p:cNvPr>
          <p:cNvPicPr>
            <a:picLocks noChangeAspect="1"/>
          </p:cNvPicPr>
          <p:nvPr/>
        </p:nvPicPr>
        <p:blipFill rotWithShape="1">
          <a:blip r:embed="rId2"/>
          <a:srcRect l="1" r="2124" b="10045"/>
          <a:stretch/>
        </p:blipFill>
        <p:spPr>
          <a:xfrm>
            <a:off x="6465127" y="708123"/>
            <a:ext cx="1824432" cy="1741284"/>
          </a:xfrm>
          <a:prstGeom prst="rect">
            <a:avLst/>
          </a:prstGeom>
        </p:spPr>
      </p:pic>
      <p:pic>
        <p:nvPicPr>
          <p:cNvPr id="6" name="Image 5">
            <a:extLst>
              <a:ext uri="{FF2B5EF4-FFF2-40B4-BE49-F238E27FC236}">
                <a16:creationId xmlns:a16="http://schemas.microsoft.com/office/drawing/2014/main" id="{5D8E5A3E-D9EC-4A85-9707-17096EB81FFD}"/>
              </a:ext>
            </a:extLst>
          </p:cNvPr>
          <p:cNvPicPr>
            <a:picLocks noChangeAspect="1"/>
          </p:cNvPicPr>
          <p:nvPr/>
        </p:nvPicPr>
        <p:blipFill rotWithShape="1">
          <a:blip r:embed="rId3"/>
          <a:srcRect l="19246" t="14946" r="15615" b="10045"/>
          <a:stretch/>
        </p:blipFill>
        <p:spPr>
          <a:xfrm>
            <a:off x="3503713" y="733478"/>
            <a:ext cx="2016225" cy="1741284"/>
          </a:xfrm>
          <a:prstGeom prst="rect">
            <a:avLst/>
          </a:prstGeom>
        </p:spPr>
      </p:pic>
    </p:spTree>
    <p:extLst>
      <p:ext uri="{BB962C8B-B14F-4D97-AF65-F5344CB8AC3E}">
        <p14:creationId xmlns:p14="http://schemas.microsoft.com/office/powerpoint/2010/main" val="336092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23A1473-E402-0544-26FE-D918DCEDFE9E}"/>
              </a:ext>
            </a:extLst>
          </p:cNvPr>
          <p:cNvSpPr>
            <a:spLocks noGrp="1"/>
          </p:cNvSpPr>
          <p:nvPr>
            <p:ph type="sldNum" sz="quarter" idx="12"/>
          </p:nvPr>
        </p:nvSpPr>
        <p:spPr/>
        <p:txBody>
          <a:bodyPr/>
          <a:lstStyle/>
          <a:p>
            <a:fld id="{AB89794E-0154-4E06-ABDD-76013002A97A}" type="slidenum">
              <a:rPr lang="fr-FR" smtClean="0"/>
              <a:pPr/>
              <a:t>2</a:t>
            </a:fld>
            <a:endParaRPr lang="fr-FR"/>
          </a:p>
        </p:txBody>
      </p:sp>
      <p:sp>
        <p:nvSpPr>
          <p:cNvPr id="5" name="ZoneTexte 4">
            <a:extLst>
              <a:ext uri="{FF2B5EF4-FFF2-40B4-BE49-F238E27FC236}">
                <a16:creationId xmlns:a16="http://schemas.microsoft.com/office/drawing/2014/main" id="{C300EC4E-9292-B62D-DC74-02222E89061D}"/>
              </a:ext>
            </a:extLst>
          </p:cNvPr>
          <p:cNvSpPr txBox="1"/>
          <p:nvPr/>
        </p:nvSpPr>
        <p:spPr>
          <a:xfrm>
            <a:off x="35970" y="1628800"/>
            <a:ext cx="12072664" cy="1631216"/>
          </a:xfrm>
          <a:prstGeom prst="rect">
            <a:avLst/>
          </a:prstGeom>
          <a:noFill/>
        </p:spPr>
        <p:txBody>
          <a:bodyPr wrap="square" rtlCol="0">
            <a:spAutoFit/>
          </a:bodyPr>
          <a:lstStyle/>
          <a:p>
            <a:pPr algn="ctr"/>
            <a:r>
              <a:rPr lang="fr-FR" sz="2800" b="1" dirty="0">
                <a:solidFill>
                  <a:srgbClr val="FF0000"/>
                </a:solidFill>
                <a:latin typeface="Arial Black" panose="020B0A04020102020204" pitchFamily="34" charset="0"/>
              </a:rPr>
              <a:t>OPERATEURS TELECOM</a:t>
            </a:r>
            <a:r>
              <a:rPr lang="fr-FR" sz="2800" dirty="0"/>
              <a:t>:</a:t>
            </a:r>
          </a:p>
          <a:p>
            <a:pPr algn="ctr"/>
            <a:endParaRPr lang="fr-FR" dirty="0"/>
          </a:p>
          <a:p>
            <a:r>
              <a:rPr lang="fr-FR" dirty="0">
                <a:solidFill>
                  <a:schemeClr val="bg1"/>
                </a:solidFill>
                <a:latin typeface="Poppins" panose="00000500000000000000" pitchFamily="2" charset="0"/>
                <a:cs typeface="Poppins" panose="00000500000000000000" pitchFamily="2" charset="0"/>
              </a:rPr>
              <a:t>Avec le </a:t>
            </a:r>
            <a:r>
              <a:rPr lang="fr-FR" b="1" dirty="0" err="1">
                <a:solidFill>
                  <a:schemeClr val="bg1"/>
                </a:solidFill>
                <a:latin typeface="Poppins" panose="00000500000000000000" pitchFamily="2" charset="0"/>
                <a:cs typeface="Poppins" panose="00000500000000000000" pitchFamily="2" charset="0"/>
              </a:rPr>
              <a:t>Renal</a:t>
            </a:r>
            <a:r>
              <a:rPr lang="fr-FR" b="1" dirty="0">
                <a:solidFill>
                  <a:schemeClr val="bg1"/>
                </a:solidFill>
                <a:latin typeface="Poppins" panose="00000500000000000000" pitchFamily="2" charset="0"/>
                <a:cs typeface="Poppins" panose="00000500000000000000" pitchFamily="2" charset="0"/>
              </a:rPr>
              <a:t>-</a:t>
            </a:r>
            <a:r>
              <a:rPr lang="fr-FR" b="1" dirty="0">
                <a:solidFill>
                  <a:schemeClr val="bg1"/>
                </a:solidFill>
                <a:latin typeface="Poppins" panose="00000500000000000000" pitchFamily="2" charset="0"/>
                <a:ea typeface="Calibri" panose="020F0502020204030204" pitchFamily="34" charset="0"/>
                <a:cs typeface="Poppins" panose="00000500000000000000" pitchFamily="2" charset="0"/>
              </a:rPr>
              <a:t>Smart 80/20</a:t>
            </a:r>
            <a:r>
              <a:rPr lang="fr-FR" dirty="0">
                <a:solidFill>
                  <a:schemeClr val="bg1"/>
                </a:solidFill>
                <a:latin typeface="Poppins" panose="00000500000000000000" pitchFamily="2" charset="0"/>
                <a:ea typeface="Calibri" panose="020F0502020204030204" pitchFamily="34" charset="0"/>
                <a:cs typeface="Poppins" panose="00000500000000000000" pitchFamily="2" charset="0"/>
              </a:rPr>
              <a:t>, réalisez 80% d’économie sur vos besoins en bande passante </a:t>
            </a:r>
            <a:r>
              <a:rPr lang="fr-FR" b="1" dirty="0">
                <a:solidFill>
                  <a:schemeClr val="bg1"/>
                </a:solidFill>
                <a:latin typeface="Poppins" panose="00000500000000000000" pitchFamily="2" charset="0"/>
                <a:ea typeface="Calibri" panose="020F0502020204030204" pitchFamily="34" charset="0"/>
                <a:cs typeface="Poppins" panose="00000500000000000000" pitchFamily="2" charset="0"/>
              </a:rPr>
              <a:t>internet;</a:t>
            </a:r>
          </a:p>
          <a:p>
            <a:pPr algn="just"/>
            <a:r>
              <a:rPr lang="fr-FR" b="1" dirty="0">
                <a:solidFill>
                  <a:schemeClr val="bg1"/>
                </a:solidFill>
                <a:latin typeface="Arial" panose="020B0604020202020204" pitchFamily="34" charset="0"/>
                <a:ea typeface="Calibri" panose="020F0502020204030204" pitchFamily="34" charset="0"/>
                <a:cs typeface="Arial" panose="020B0604020202020204" pitchFamily="34" charset="0"/>
              </a:rPr>
              <a:t> </a:t>
            </a:r>
          </a:p>
          <a:p>
            <a:r>
              <a:rPr lang="fr-FR" dirty="0">
                <a:solidFill>
                  <a:schemeClr val="bg1"/>
                </a:solidFill>
                <a:latin typeface="Poppins" panose="00000500000000000000" pitchFamily="2" charset="0"/>
                <a:ea typeface="Calibri" panose="020F0502020204030204" pitchFamily="34" charset="0"/>
                <a:cs typeface="Poppins" panose="00000500000000000000" pitchFamily="2" charset="0"/>
              </a:rPr>
              <a:t>Les besoins pour les interconnexions et l’internet se résumant à moins de 20%,</a:t>
            </a:r>
            <a:endParaRPr lang="fr-FR" dirty="0">
              <a:solidFill>
                <a:schemeClr val="bg1"/>
              </a:solidFill>
              <a:latin typeface="Poppins" panose="00000500000000000000" pitchFamily="2" charset="0"/>
              <a:cs typeface="Poppins" panose="00000500000000000000" pitchFamily="2" charset="0"/>
            </a:endParaRPr>
          </a:p>
        </p:txBody>
      </p:sp>
      <p:sp>
        <p:nvSpPr>
          <p:cNvPr id="7" name="ZoneTexte 6">
            <a:extLst>
              <a:ext uri="{FF2B5EF4-FFF2-40B4-BE49-F238E27FC236}">
                <a16:creationId xmlns:a16="http://schemas.microsoft.com/office/drawing/2014/main" id="{189ECD3A-4F96-8653-9FAC-459A5367BCE5}"/>
              </a:ext>
            </a:extLst>
          </p:cNvPr>
          <p:cNvSpPr txBox="1"/>
          <p:nvPr/>
        </p:nvSpPr>
        <p:spPr>
          <a:xfrm>
            <a:off x="191344" y="3959905"/>
            <a:ext cx="9505056" cy="1569660"/>
          </a:xfrm>
          <a:prstGeom prst="rect">
            <a:avLst/>
          </a:prstGeom>
          <a:noFill/>
        </p:spPr>
        <p:txBody>
          <a:bodyPr wrap="square">
            <a:spAutoFit/>
          </a:bodyPr>
          <a:lstStyle/>
          <a:p>
            <a:pPr algn="ctr"/>
            <a:r>
              <a:rPr lang="fr-FR" sz="3200" b="1" dirty="0">
                <a:solidFill>
                  <a:schemeClr val="bg1"/>
                </a:solidFill>
                <a:latin typeface="Arial Black" panose="020B0A04020102020204" pitchFamily="34" charset="0"/>
                <a:cs typeface="Arial" panose="020B0604020202020204" pitchFamily="34" charset="0"/>
              </a:rPr>
              <a:t>Nous ne sommes:</a:t>
            </a:r>
          </a:p>
          <a:p>
            <a:pPr algn="ctr"/>
            <a:r>
              <a:rPr lang="fr-FR" sz="3200" b="1" dirty="0">
                <a:solidFill>
                  <a:srgbClr val="FF0000"/>
                </a:solidFill>
                <a:latin typeface="Arial Black" panose="020B0A04020102020204" pitchFamily="34" charset="0"/>
                <a:cs typeface="Arial" panose="020B0604020202020204" pitchFamily="34" charset="0"/>
              </a:rPr>
              <a:t> ni </a:t>
            </a:r>
            <a:r>
              <a:rPr lang="fr-FR" sz="3200" b="1" dirty="0">
                <a:solidFill>
                  <a:schemeClr val="tx1"/>
                </a:solidFill>
                <a:latin typeface="Arial Black" panose="020B0A04020102020204" pitchFamily="34" charset="0"/>
                <a:cs typeface="Arial" panose="020B0604020202020204" pitchFamily="34" charset="0"/>
              </a:rPr>
              <a:t>Opérateur Télécom </a:t>
            </a:r>
          </a:p>
          <a:p>
            <a:pPr algn="ctr"/>
            <a:r>
              <a:rPr lang="fr-FR" sz="3200" b="1" dirty="0">
                <a:solidFill>
                  <a:srgbClr val="FF0000"/>
                </a:solidFill>
                <a:latin typeface="Arial Black" panose="020B0A04020102020204" pitchFamily="34" charset="0"/>
                <a:cs typeface="Arial" panose="020B0604020202020204" pitchFamily="34" charset="0"/>
              </a:rPr>
              <a:t>                 ni </a:t>
            </a:r>
            <a:r>
              <a:rPr lang="fr-FR" sz="3200" b="1" dirty="0">
                <a:solidFill>
                  <a:schemeClr val="tx1"/>
                </a:solidFill>
                <a:latin typeface="Arial Black" panose="020B0A04020102020204" pitchFamily="34" charset="0"/>
                <a:cs typeface="Arial" panose="020B0604020202020204" pitchFamily="34" charset="0"/>
              </a:rPr>
              <a:t>Fournisseur d’Accès Internet</a:t>
            </a:r>
          </a:p>
        </p:txBody>
      </p:sp>
    </p:spTree>
    <p:extLst>
      <p:ext uri="{BB962C8B-B14F-4D97-AF65-F5344CB8AC3E}">
        <p14:creationId xmlns:p14="http://schemas.microsoft.com/office/powerpoint/2010/main" val="2926215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0BA691-F8E9-4CDB-8866-895026961BC2}"/>
              </a:ext>
            </a:extLst>
          </p:cNvPr>
          <p:cNvSpPr>
            <a:spLocks noGrp="1"/>
          </p:cNvSpPr>
          <p:nvPr>
            <p:ph type="sldNum" sz="quarter" idx="12"/>
          </p:nvPr>
        </p:nvSpPr>
        <p:spPr/>
        <p:txBody>
          <a:bodyPr/>
          <a:lstStyle/>
          <a:p>
            <a:fld id="{AB89794E-0154-4E06-ABDD-76013002A97A}" type="slidenum">
              <a:rPr lang="fr-FR" smtClean="0"/>
              <a:pPr/>
              <a:t>20</a:t>
            </a:fld>
            <a:endParaRPr lang="fr-FR"/>
          </a:p>
        </p:txBody>
      </p:sp>
      <p:sp>
        <p:nvSpPr>
          <p:cNvPr id="11" name="ZoneTexte 10">
            <a:extLst>
              <a:ext uri="{FF2B5EF4-FFF2-40B4-BE49-F238E27FC236}">
                <a16:creationId xmlns:a16="http://schemas.microsoft.com/office/drawing/2014/main" id="{EFE32840-33BC-4828-882B-50A452EEEC15}"/>
              </a:ext>
            </a:extLst>
          </p:cNvPr>
          <p:cNvSpPr txBox="1"/>
          <p:nvPr/>
        </p:nvSpPr>
        <p:spPr>
          <a:xfrm>
            <a:off x="119336" y="459219"/>
            <a:ext cx="11881320" cy="6740307"/>
          </a:xfrm>
          <a:prstGeom prst="rect">
            <a:avLst/>
          </a:prstGeom>
          <a:noFill/>
        </p:spPr>
        <p:txBody>
          <a:bodyPr wrap="square" rtlCol="0">
            <a:spAutoFit/>
          </a:bodyPr>
          <a:lstStyle/>
          <a:p>
            <a:pPr algn="just"/>
            <a:r>
              <a:rPr lang="fr-FR" sz="2000" dirty="0">
                <a:latin typeface="Arial" panose="020B0604020202020204" pitchFamily="34" charset="0"/>
                <a:cs typeface="Arial" panose="020B0604020202020204" pitchFamily="34" charset="0"/>
              </a:rPr>
              <a:t>Tandis que classiquement, l’indisponibilité d’Internet signifie interruption des services qui en dépendent, pour y remédier, la société KA Technologies met en place des </a:t>
            </a:r>
            <a:r>
              <a:rPr lang="fr-FR" sz="2000" dirty="0" err="1">
                <a:latin typeface="Arial" panose="020B0604020202020204" pitchFamily="34" charset="0"/>
                <a:cs typeface="Arial" panose="020B0604020202020204" pitchFamily="34" charset="0"/>
              </a:rPr>
              <a:t>Clouds</a:t>
            </a:r>
            <a:r>
              <a:rPr lang="fr-FR" sz="2000" dirty="0">
                <a:latin typeface="Arial" panose="020B0604020202020204" pitchFamily="34" charset="0"/>
                <a:cs typeface="Arial" panose="020B0604020202020204" pitchFamily="34" charset="0"/>
              </a:rPr>
              <a:t> locaux grâce à ses antennes </a:t>
            </a:r>
            <a:r>
              <a:rPr lang="fr-FR" sz="2000" dirty="0" err="1">
                <a:latin typeface="Arial" panose="020B0604020202020204" pitchFamily="34" charset="0"/>
                <a:cs typeface="Arial" panose="020B0604020202020204" pitchFamily="34" charset="0"/>
              </a:rPr>
              <a:t>MATLoop</a:t>
            </a:r>
            <a:r>
              <a:rPr lang="fr-FR" sz="2000" dirty="0">
                <a:latin typeface="Arial" panose="020B0604020202020204" pitchFamily="34" charset="0"/>
                <a:cs typeface="Arial" panose="020B0604020202020204" pitchFamily="34" charset="0"/>
              </a:rPr>
              <a:t> qui transportent ses données numériques avec un système sans fil et sans Internet sur son périmètre de couverture. Se crée ainsi une zone de couverture numérique où les utilisateurs du RENAL-SMART 80/20 n’ont pas besoin de l’Internet pour communiquer entre eux ou travailler. Et ce n’est que lorsque le Cloud local est franchi que ceux-ci ont besoin de l’Internet. Et ici encore, c’est toujours RENAL-SMART 80/20 qui vous offre la communication, grâce à son système 80/20 qui tranche automatiquement si oui ou non votre message est local ou lointain, avec le besoin ou non d’utiliser l’Internet.</a:t>
            </a:r>
          </a:p>
          <a:p>
            <a:pPr algn="just"/>
            <a:endParaRPr lang="fr-FR" sz="2000" dirty="0"/>
          </a:p>
          <a:p>
            <a:pPr algn="just"/>
            <a:endParaRPr lang="fr-FR" sz="2000" dirty="0"/>
          </a:p>
          <a:p>
            <a:r>
              <a:rPr lang="fr-FR" sz="2000" b="1" dirty="0">
                <a:latin typeface="Arial" panose="020B0604020202020204" pitchFamily="34" charset="0"/>
                <a:cs typeface="Arial" panose="020B0604020202020204" pitchFamily="34" charset="0"/>
              </a:rPr>
              <a:t>RENAL-SMART 80/20 améliore la qualité de vos services</a:t>
            </a:r>
          </a:p>
          <a:p>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Avec ce système RENAL-SMART 80/20 s’ensuit donc sur le plan local une sensible économie de la bande passante sur le réseau local qui améliore très nettement la qualité des données numériques envoyées ou reçues. Vos usages de tous genres, Téléphones, Emails, SMS, WhatsApp, Facebook, </a:t>
            </a:r>
            <a:r>
              <a:rPr lang="fr-FR" sz="2000" dirty="0" err="1">
                <a:latin typeface="Arial" panose="020B0604020202020204" pitchFamily="34" charset="0"/>
                <a:cs typeface="Arial" panose="020B0604020202020204" pitchFamily="34" charset="0"/>
              </a:rPr>
              <a:t>Youtube</a:t>
            </a:r>
            <a:r>
              <a:rPr lang="fr-FR" sz="2000" dirty="0">
                <a:latin typeface="Arial" panose="020B0604020202020204" pitchFamily="34" charset="0"/>
                <a:cs typeface="Arial" panose="020B0604020202020204" pitchFamily="34" charset="0"/>
              </a:rPr>
              <a:t>, Instagram, etc… ont tout à gagner avec le système RENAL-SMART 80/20 chez vous. Même les zones blanches, éternelles oubliées des opérateurs de télécom habituels, seront couvertes grâce au système RENAL-SMART 80/20. Ce nouveau système vous apportera donc un plus quant à l’autonomie, à la réduction des dépenses financières et énergétiques, et à la qualité des données numériques.</a:t>
            </a:r>
          </a:p>
          <a:p>
            <a:pPr algn="just"/>
            <a:endParaRPr lang="fr-FR" sz="1600" dirty="0"/>
          </a:p>
          <a:p>
            <a:pPr algn="ct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598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E0BA691-F8E9-4CDB-8866-895026961BC2}"/>
              </a:ext>
            </a:extLst>
          </p:cNvPr>
          <p:cNvSpPr>
            <a:spLocks noGrp="1"/>
          </p:cNvSpPr>
          <p:nvPr>
            <p:ph type="sldNum" sz="quarter" idx="12"/>
          </p:nvPr>
        </p:nvSpPr>
        <p:spPr/>
        <p:txBody>
          <a:bodyPr/>
          <a:lstStyle/>
          <a:p>
            <a:fld id="{AB89794E-0154-4E06-ABDD-76013002A97A}" type="slidenum">
              <a:rPr lang="fr-FR" smtClean="0"/>
              <a:pPr/>
              <a:t>21</a:t>
            </a:fld>
            <a:endParaRPr lang="fr-FR"/>
          </a:p>
        </p:txBody>
      </p:sp>
      <p:sp>
        <p:nvSpPr>
          <p:cNvPr id="11" name="ZoneTexte 10">
            <a:extLst>
              <a:ext uri="{FF2B5EF4-FFF2-40B4-BE49-F238E27FC236}">
                <a16:creationId xmlns:a16="http://schemas.microsoft.com/office/drawing/2014/main" id="{EFE32840-33BC-4828-882B-50A452EEEC15}"/>
              </a:ext>
            </a:extLst>
          </p:cNvPr>
          <p:cNvSpPr txBox="1"/>
          <p:nvPr/>
        </p:nvSpPr>
        <p:spPr>
          <a:xfrm>
            <a:off x="407368" y="476672"/>
            <a:ext cx="11521280" cy="6509474"/>
          </a:xfrm>
          <a:prstGeom prst="rect">
            <a:avLst/>
          </a:prstGeom>
          <a:noFill/>
        </p:spPr>
        <p:txBody>
          <a:bodyPr wrap="square" rtlCol="0">
            <a:spAutoFit/>
          </a:bodyPr>
          <a:lstStyle/>
          <a:p>
            <a:pPr algn="ctr"/>
            <a:r>
              <a:rPr lang="fr-FR" sz="2100" b="1" cap="all" dirty="0">
                <a:solidFill>
                  <a:srgbClr val="FF0066"/>
                </a:solidFill>
                <a:latin typeface="Arial Black" panose="020B0A04020102020204" pitchFamily="34" charset="0"/>
                <a:cs typeface="Arial" panose="020B0604020202020204" pitchFamily="34" charset="0"/>
              </a:rPr>
              <a:t>Architecture générale du RENAL SMART 80/20”</a:t>
            </a:r>
          </a:p>
          <a:p>
            <a:pPr algn="just"/>
            <a:endParaRPr lang="fr-FR" sz="2100" dirty="0">
              <a:latin typeface="Arial" panose="020B0604020202020204" pitchFamily="34" charset="0"/>
              <a:cs typeface="Arial" panose="020B0604020202020204" pitchFamily="34" charset="0"/>
            </a:endParaRPr>
          </a:p>
          <a:p>
            <a:pPr algn="just"/>
            <a:r>
              <a:rPr lang="fr-FR" sz="2100" dirty="0">
                <a:latin typeface="Arial" panose="020B0604020202020204" pitchFamily="34" charset="0"/>
                <a:cs typeface="Arial" panose="020B0604020202020204" pitchFamily="34" charset="0"/>
              </a:rPr>
              <a:t>La technologie RENAL-SMART 80/20 proposé par la société </a:t>
            </a:r>
            <a:r>
              <a:rPr lang="fr-FR" sz="2100" b="1" dirty="0">
                <a:latin typeface="Arial" panose="020B0604020202020204" pitchFamily="34" charset="0"/>
                <a:cs typeface="Arial" panose="020B0604020202020204" pitchFamily="34" charset="0"/>
              </a:rPr>
              <a:t>KA Technologies </a:t>
            </a:r>
            <a:r>
              <a:rPr lang="fr-FR" sz="2100" dirty="0">
                <a:latin typeface="Arial" panose="020B0604020202020204" pitchFamily="34" charset="0"/>
                <a:cs typeface="Arial" panose="020B0604020202020204" pitchFamily="34" charset="0"/>
              </a:rPr>
              <a:t>en tant qu’équipementier est un dispositif de Télécommunications innovant qui fait intervenir toute un ensemble d’équipements indispensables à la diffusion de données numériques depuis leur source jusqu’à leur destination. La solution assure </a:t>
            </a:r>
            <a:r>
              <a:rPr lang="fr-FR" sz="2100" b="1" dirty="0">
                <a:latin typeface="Arial" panose="020B0604020202020204" pitchFamily="34" charset="0"/>
                <a:cs typeface="Arial" panose="020B0604020202020204" pitchFamily="34" charset="0"/>
              </a:rPr>
              <a:t>plateformes-</a:t>
            </a:r>
            <a:r>
              <a:rPr lang="fr-FR" sz="2100" b="1" dirty="0" err="1">
                <a:latin typeface="Arial" panose="020B0604020202020204" pitchFamily="34" charset="0"/>
                <a:cs typeface="Arial" panose="020B0604020202020204" pitchFamily="34" charset="0"/>
              </a:rPr>
              <a:t>clouds</a:t>
            </a:r>
            <a:r>
              <a:rPr lang="fr-FR" sz="2100" b="1" dirty="0">
                <a:latin typeface="Arial" panose="020B0604020202020204" pitchFamily="34" charset="0"/>
                <a:cs typeface="Arial" panose="020B0604020202020204" pitchFamily="34" charset="0"/>
              </a:rPr>
              <a:t> locales et nationales </a:t>
            </a:r>
            <a:r>
              <a:rPr lang="fr-FR" sz="2100" dirty="0">
                <a:latin typeface="Arial" panose="020B0604020202020204" pitchFamily="34" charset="0"/>
                <a:cs typeface="Arial" panose="020B0604020202020204" pitchFamily="34" charset="0"/>
              </a:rPr>
              <a:t>pour les données; les </a:t>
            </a:r>
            <a:r>
              <a:rPr lang="fr-FR" sz="2100" b="1" dirty="0">
                <a:latin typeface="Arial" panose="020B0604020202020204" pitchFamily="34" charset="0"/>
                <a:cs typeface="Arial" panose="020B0604020202020204" pitchFamily="34" charset="0"/>
              </a:rPr>
              <a:t>infrastructures sans fil </a:t>
            </a:r>
            <a:r>
              <a:rPr lang="fr-FR" sz="2100" dirty="0">
                <a:latin typeface="Arial" panose="020B0604020202020204" pitchFamily="34" charset="0"/>
                <a:cs typeface="Arial" panose="020B0604020202020204" pitchFamily="34" charset="0"/>
              </a:rPr>
              <a:t>pour la distribution des communications (voix, données, images) </a:t>
            </a:r>
            <a:r>
              <a:rPr lang="fr-FR" sz="2100" b="1" dirty="0">
                <a:latin typeface="Arial" panose="020B0604020202020204" pitchFamily="34" charset="0"/>
                <a:cs typeface="Arial" panose="020B0604020202020204" pitchFamily="34" charset="0"/>
              </a:rPr>
              <a:t>jusqu’aux terminaux </a:t>
            </a:r>
            <a:r>
              <a:rPr lang="fr-FR" sz="2100" dirty="0">
                <a:latin typeface="Arial" panose="020B0604020202020204" pitchFamily="34" charset="0"/>
                <a:cs typeface="Arial" panose="020B0604020202020204" pitchFamily="34" charset="0"/>
              </a:rPr>
              <a:t>dans lesquels aboutissent les messages envoyés ou reçus (téléphones, tablettes ou ordinateurs). Le tout est véhiculé sans fil sur le plan local et national grâce au </a:t>
            </a:r>
            <a:r>
              <a:rPr lang="fr-FR" sz="2100" b="1" dirty="0">
                <a:latin typeface="Arial" panose="020B0604020202020204" pitchFamily="34" charset="0"/>
                <a:cs typeface="Arial" panose="020B0604020202020204" pitchFamily="34" charset="0"/>
              </a:rPr>
              <a:t>système breveté PWCS</a:t>
            </a:r>
            <a:r>
              <a:rPr lang="fr-FR" sz="2100" dirty="0">
                <a:latin typeface="Arial" panose="020B0604020202020204" pitchFamily="34" charset="0"/>
                <a:cs typeface="Arial" panose="020B0604020202020204" pitchFamily="34" charset="0"/>
              </a:rPr>
              <a:t> (Polyvalent Wireless Communication System) et </a:t>
            </a:r>
            <a:r>
              <a:rPr lang="fr-FR" sz="2100" b="1" dirty="0">
                <a:latin typeface="Arial" panose="020B0604020202020204" pitchFamily="34" charset="0"/>
                <a:cs typeface="Arial" panose="020B0604020202020204" pitchFamily="34" charset="0"/>
              </a:rPr>
              <a:t>aux antennes </a:t>
            </a:r>
            <a:r>
              <a:rPr lang="fr-FR" sz="2100" b="1" dirty="0" err="1">
                <a:latin typeface="Arial" panose="020B0604020202020204" pitchFamily="34" charset="0"/>
                <a:cs typeface="Arial" panose="020B0604020202020204" pitchFamily="34" charset="0"/>
              </a:rPr>
              <a:t>MATLoop</a:t>
            </a:r>
            <a:r>
              <a:rPr lang="fr-FR" sz="2100" b="1" dirty="0">
                <a:latin typeface="Arial" panose="020B0604020202020204" pitchFamily="34" charset="0"/>
                <a:cs typeface="Arial" panose="020B0604020202020204" pitchFamily="34" charset="0"/>
              </a:rPr>
              <a:t> </a:t>
            </a:r>
            <a:r>
              <a:rPr lang="fr-FR" sz="2100" dirty="0">
                <a:latin typeface="Arial" panose="020B0604020202020204" pitchFamily="34" charset="0"/>
                <a:cs typeface="Arial" panose="020B0604020202020204" pitchFamily="34" charset="0"/>
              </a:rPr>
              <a:t>développées par KA Technologies, qui véhiculent les données numériques de façon aérienne sans nécessiter le système filaire. Le </a:t>
            </a:r>
            <a:r>
              <a:rPr lang="fr-FR" sz="2100" dirty="0" err="1">
                <a:latin typeface="Arial" panose="020B0604020202020204" pitchFamily="34" charset="0"/>
                <a:cs typeface="Arial" panose="020B0604020202020204" pitchFamily="34" charset="0"/>
              </a:rPr>
              <a:t>MATLoop</a:t>
            </a:r>
            <a:r>
              <a:rPr lang="fr-FR" sz="2100" dirty="0">
                <a:latin typeface="Arial" panose="020B0604020202020204" pitchFamily="34" charset="0"/>
                <a:cs typeface="Arial" panose="020B0604020202020204" pitchFamily="34" charset="0"/>
              </a:rPr>
              <a:t> peut couvrir plusieurs kilomètres de rayon. En multipliant le nombre des </a:t>
            </a:r>
            <a:r>
              <a:rPr lang="fr-FR" sz="2100" dirty="0" err="1">
                <a:latin typeface="Arial" panose="020B0604020202020204" pitchFamily="34" charset="0"/>
                <a:cs typeface="Arial" panose="020B0604020202020204" pitchFamily="34" charset="0"/>
              </a:rPr>
              <a:t>MATLoop</a:t>
            </a:r>
            <a:r>
              <a:rPr lang="fr-FR" sz="2100" dirty="0">
                <a:latin typeface="Arial" panose="020B0604020202020204" pitchFamily="34" charset="0"/>
                <a:cs typeface="Arial" panose="020B0604020202020204" pitchFamily="34" charset="0"/>
              </a:rPr>
              <a:t>, les opérateurs peuvent ainsi couvrir de larges espaces, région, voire tout un pays avec sa technologie RENAL SMART 80/20 qui, en plus, </a:t>
            </a:r>
            <a:r>
              <a:rPr lang="fr-FR" sz="2100" b="1" dirty="0">
                <a:latin typeface="Arial" panose="020B0604020202020204" pitchFamily="34" charset="0"/>
                <a:cs typeface="Arial" panose="020B0604020202020204" pitchFamily="34" charset="0"/>
              </a:rPr>
              <a:t>n’a pas besoin d’Internet pour fonctionner sur le plan local</a:t>
            </a:r>
            <a:r>
              <a:rPr lang="fr-FR" sz="2100" dirty="0">
                <a:latin typeface="Arial" panose="020B0604020202020204" pitchFamily="34" charset="0"/>
                <a:cs typeface="Arial" panose="020B0604020202020204" pitchFamily="34" charset="0"/>
              </a:rPr>
              <a:t>. L’Internet n’est sollicité qu’à la demande des utilisateurs qui interviennent au-delà des </a:t>
            </a:r>
            <a:r>
              <a:rPr lang="fr-FR" sz="2100" dirty="0" err="1">
                <a:latin typeface="Arial" panose="020B0604020202020204" pitchFamily="34" charset="0"/>
                <a:cs typeface="Arial" panose="020B0604020202020204" pitchFamily="34" charset="0"/>
              </a:rPr>
              <a:t>Clouds</a:t>
            </a:r>
            <a:r>
              <a:rPr lang="fr-FR" sz="2100" dirty="0">
                <a:latin typeface="Arial" panose="020B0604020202020204" pitchFamily="34" charset="0"/>
                <a:cs typeface="Arial" panose="020B0604020202020204" pitchFamily="34" charset="0"/>
              </a:rPr>
              <a:t> locaux. Et ici encore, KA Technologie reste à la manœuvre avec son innovation 80/20 qui tranche automatiquement si les messages des utilisateurs sont locaux ou lointains avec le besoin ou non d’utiliser l’Internet.</a:t>
            </a:r>
          </a:p>
          <a:p>
            <a:endParaRPr lang="fr-FR" dirty="0"/>
          </a:p>
        </p:txBody>
      </p:sp>
    </p:spTree>
    <p:extLst>
      <p:ext uri="{BB962C8B-B14F-4D97-AF65-F5344CB8AC3E}">
        <p14:creationId xmlns:p14="http://schemas.microsoft.com/office/powerpoint/2010/main" val="60516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B719698-3254-43CD-9ABD-98A2489BE0D7}"/>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18981"/>
          <a:stretch/>
        </p:blipFill>
        <p:spPr>
          <a:xfrm>
            <a:off x="5251098" y="103305"/>
            <a:ext cx="5806068" cy="6857043"/>
          </a:xfrm>
          <a:prstGeom prst="rect">
            <a:avLst/>
          </a:prstGeom>
          <a:solidFill>
            <a:schemeClr val="accent2"/>
          </a:solidFill>
        </p:spPr>
      </p:pic>
      <p:pic>
        <p:nvPicPr>
          <p:cNvPr id="6" name="Picture 8">
            <a:extLst>
              <a:ext uri="{FF2B5EF4-FFF2-40B4-BE49-F238E27FC236}">
                <a16:creationId xmlns:a16="http://schemas.microsoft.com/office/drawing/2014/main" id="{995B4101-4FA2-4E8B-A49A-89C0321E7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089" y="1966832"/>
            <a:ext cx="265727" cy="63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E560478E-5D19-4983-9395-59DF5849EA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9003132" y="1712445"/>
            <a:ext cx="384033" cy="25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5196A758-E7E0-4D58-BC36-6871E3EC2D76}"/>
              </a:ext>
            </a:extLst>
          </p:cNvPr>
          <p:cNvPicPr>
            <a:picLocks noChangeAspect="1"/>
          </p:cNvPicPr>
          <p:nvPr/>
        </p:nvPicPr>
        <p:blipFill>
          <a:blip r:embed="rId6"/>
          <a:stretch>
            <a:fillRect/>
          </a:stretch>
        </p:blipFill>
        <p:spPr>
          <a:xfrm>
            <a:off x="8913087" y="2578082"/>
            <a:ext cx="555728" cy="455324"/>
          </a:xfrm>
          <a:prstGeom prst="rect">
            <a:avLst/>
          </a:prstGeom>
        </p:spPr>
      </p:pic>
      <p:pic>
        <p:nvPicPr>
          <p:cNvPr id="10" name="Image 9">
            <a:extLst>
              <a:ext uri="{FF2B5EF4-FFF2-40B4-BE49-F238E27FC236}">
                <a16:creationId xmlns:a16="http://schemas.microsoft.com/office/drawing/2014/main" id="{8D50F394-7D29-45CF-961C-54A4C1399FD9}"/>
              </a:ext>
            </a:extLst>
          </p:cNvPr>
          <p:cNvPicPr>
            <a:picLocks noChangeAspect="1"/>
          </p:cNvPicPr>
          <p:nvPr/>
        </p:nvPicPr>
        <p:blipFill>
          <a:blip r:embed="rId7"/>
          <a:stretch>
            <a:fillRect/>
          </a:stretch>
        </p:blipFill>
        <p:spPr>
          <a:xfrm rot="3895460">
            <a:off x="9052474" y="2294485"/>
            <a:ext cx="994298" cy="149264"/>
          </a:xfrm>
          <a:prstGeom prst="rect">
            <a:avLst/>
          </a:prstGeom>
        </p:spPr>
      </p:pic>
      <p:pic>
        <p:nvPicPr>
          <p:cNvPr id="11" name="Image 10">
            <a:extLst>
              <a:ext uri="{FF2B5EF4-FFF2-40B4-BE49-F238E27FC236}">
                <a16:creationId xmlns:a16="http://schemas.microsoft.com/office/drawing/2014/main" id="{2DACE7C4-BB60-4FB1-A16F-F4A0CA7A8EE1}"/>
              </a:ext>
            </a:extLst>
          </p:cNvPr>
          <p:cNvPicPr>
            <a:picLocks noChangeAspect="1"/>
          </p:cNvPicPr>
          <p:nvPr/>
        </p:nvPicPr>
        <p:blipFill>
          <a:blip r:embed="rId7"/>
          <a:stretch>
            <a:fillRect/>
          </a:stretch>
        </p:blipFill>
        <p:spPr>
          <a:xfrm rot="17925105">
            <a:off x="8714848" y="609232"/>
            <a:ext cx="813070" cy="120917"/>
          </a:xfrm>
          <a:prstGeom prst="rect">
            <a:avLst/>
          </a:prstGeom>
        </p:spPr>
      </p:pic>
      <p:pic>
        <p:nvPicPr>
          <p:cNvPr id="18" name="Image 17">
            <a:extLst>
              <a:ext uri="{FF2B5EF4-FFF2-40B4-BE49-F238E27FC236}">
                <a16:creationId xmlns:a16="http://schemas.microsoft.com/office/drawing/2014/main" id="{7FDC419E-DBE4-4718-975A-AF5972E525B9}"/>
              </a:ext>
            </a:extLst>
          </p:cNvPr>
          <p:cNvPicPr>
            <a:picLocks noChangeAspect="1"/>
          </p:cNvPicPr>
          <p:nvPr/>
        </p:nvPicPr>
        <p:blipFill>
          <a:blip r:embed="rId6"/>
          <a:stretch>
            <a:fillRect/>
          </a:stretch>
        </p:blipFill>
        <p:spPr>
          <a:xfrm>
            <a:off x="9154279" y="5297887"/>
            <a:ext cx="465768" cy="381617"/>
          </a:xfrm>
          <a:prstGeom prst="rect">
            <a:avLst/>
          </a:prstGeom>
        </p:spPr>
      </p:pic>
      <p:pic>
        <p:nvPicPr>
          <p:cNvPr id="19" name="Picture 8">
            <a:extLst>
              <a:ext uri="{FF2B5EF4-FFF2-40B4-BE49-F238E27FC236}">
                <a16:creationId xmlns:a16="http://schemas.microsoft.com/office/drawing/2014/main" id="{9B7AEFBA-18B5-4D6F-8294-8E49FE599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301" y="4681127"/>
            <a:ext cx="265727" cy="63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0">
            <a:extLst>
              <a:ext uri="{FF2B5EF4-FFF2-40B4-BE49-F238E27FC236}">
                <a16:creationId xmlns:a16="http://schemas.microsoft.com/office/drawing/2014/main" id="{6223FAC5-84B1-4698-8AE2-10B0E45B89A4}"/>
              </a:ext>
            </a:extLst>
          </p:cNvPr>
          <p:cNvPicPr>
            <a:picLocks noChangeAspect="1"/>
          </p:cNvPicPr>
          <p:nvPr/>
        </p:nvPicPr>
        <p:blipFill>
          <a:blip r:embed="rId7"/>
          <a:stretch>
            <a:fillRect/>
          </a:stretch>
        </p:blipFill>
        <p:spPr>
          <a:xfrm rot="18990040">
            <a:off x="8535606" y="4712848"/>
            <a:ext cx="813070" cy="120917"/>
          </a:xfrm>
          <a:prstGeom prst="rect">
            <a:avLst/>
          </a:prstGeom>
        </p:spPr>
      </p:pic>
      <p:pic>
        <p:nvPicPr>
          <p:cNvPr id="23" name="Image 22">
            <a:extLst>
              <a:ext uri="{FF2B5EF4-FFF2-40B4-BE49-F238E27FC236}">
                <a16:creationId xmlns:a16="http://schemas.microsoft.com/office/drawing/2014/main" id="{2EB6C3AE-F190-4ADB-9C96-3D4C3DF9D534}"/>
              </a:ext>
            </a:extLst>
          </p:cNvPr>
          <p:cNvPicPr>
            <a:picLocks noChangeAspect="1"/>
          </p:cNvPicPr>
          <p:nvPr/>
        </p:nvPicPr>
        <p:blipFill>
          <a:blip r:embed="rId7"/>
          <a:stretch>
            <a:fillRect/>
          </a:stretch>
        </p:blipFill>
        <p:spPr>
          <a:xfrm rot="15639807">
            <a:off x="8888256" y="3968623"/>
            <a:ext cx="813070" cy="120917"/>
          </a:xfrm>
          <a:prstGeom prst="rect">
            <a:avLst/>
          </a:prstGeom>
        </p:spPr>
      </p:pic>
      <p:pic>
        <p:nvPicPr>
          <p:cNvPr id="24" name="Image 23">
            <a:extLst>
              <a:ext uri="{FF2B5EF4-FFF2-40B4-BE49-F238E27FC236}">
                <a16:creationId xmlns:a16="http://schemas.microsoft.com/office/drawing/2014/main" id="{DFA82DD9-E5D4-40EA-924A-14577DF788E1}"/>
              </a:ext>
            </a:extLst>
          </p:cNvPr>
          <p:cNvPicPr>
            <a:picLocks noChangeAspect="1"/>
          </p:cNvPicPr>
          <p:nvPr/>
        </p:nvPicPr>
        <p:blipFill>
          <a:blip r:embed="rId7"/>
          <a:stretch>
            <a:fillRect/>
          </a:stretch>
        </p:blipFill>
        <p:spPr>
          <a:xfrm rot="18990040">
            <a:off x="9062280" y="1355428"/>
            <a:ext cx="813070" cy="120917"/>
          </a:xfrm>
          <a:prstGeom prst="rect">
            <a:avLst/>
          </a:prstGeom>
        </p:spPr>
      </p:pic>
      <p:pic>
        <p:nvPicPr>
          <p:cNvPr id="25" name="Image 24">
            <a:extLst>
              <a:ext uri="{FF2B5EF4-FFF2-40B4-BE49-F238E27FC236}">
                <a16:creationId xmlns:a16="http://schemas.microsoft.com/office/drawing/2014/main" id="{DAB1257F-EBC8-4FCA-A8D6-6F2F7F61FA6B}"/>
              </a:ext>
            </a:extLst>
          </p:cNvPr>
          <p:cNvPicPr>
            <a:picLocks noChangeAspect="1"/>
          </p:cNvPicPr>
          <p:nvPr/>
        </p:nvPicPr>
        <p:blipFill>
          <a:blip r:embed="rId6"/>
          <a:stretch>
            <a:fillRect/>
          </a:stretch>
        </p:blipFill>
        <p:spPr>
          <a:xfrm>
            <a:off x="7168570" y="5096999"/>
            <a:ext cx="465768" cy="381617"/>
          </a:xfrm>
          <a:prstGeom prst="rect">
            <a:avLst/>
          </a:prstGeom>
        </p:spPr>
      </p:pic>
      <p:pic>
        <p:nvPicPr>
          <p:cNvPr id="26" name="Picture 8">
            <a:extLst>
              <a:ext uri="{FF2B5EF4-FFF2-40B4-BE49-F238E27FC236}">
                <a16:creationId xmlns:a16="http://schemas.microsoft.com/office/drawing/2014/main" id="{72015EA1-5758-44E3-A020-F0C7A94AD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0869" y="4471429"/>
            <a:ext cx="265727" cy="63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a:extLst>
              <a:ext uri="{FF2B5EF4-FFF2-40B4-BE49-F238E27FC236}">
                <a16:creationId xmlns:a16="http://schemas.microsoft.com/office/drawing/2014/main" id="{4A3F3604-E836-4BBC-B293-114ECD7FBA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7219370" y="4212984"/>
            <a:ext cx="384033" cy="25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27">
            <a:extLst>
              <a:ext uri="{FF2B5EF4-FFF2-40B4-BE49-F238E27FC236}">
                <a16:creationId xmlns:a16="http://schemas.microsoft.com/office/drawing/2014/main" id="{4FB9E71A-5726-446B-8FA6-527A55A3EE23}"/>
              </a:ext>
            </a:extLst>
          </p:cNvPr>
          <p:cNvPicPr>
            <a:picLocks noChangeAspect="1"/>
          </p:cNvPicPr>
          <p:nvPr/>
        </p:nvPicPr>
        <p:blipFill>
          <a:blip r:embed="rId7"/>
          <a:stretch>
            <a:fillRect/>
          </a:stretch>
        </p:blipFill>
        <p:spPr>
          <a:xfrm rot="15639807">
            <a:off x="6913998" y="3739947"/>
            <a:ext cx="813070" cy="120917"/>
          </a:xfrm>
          <a:prstGeom prst="rect">
            <a:avLst/>
          </a:prstGeom>
        </p:spPr>
      </p:pic>
      <p:pic>
        <p:nvPicPr>
          <p:cNvPr id="29" name="Image 28">
            <a:extLst>
              <a:ext uri="{FF2B5EF4-FFF2-40B4-BE49-F238E27FC236}">
                <a16:creationId xmlns:a16="http://schemas.microsoft.com/office/drawing/2014/main" id="{B0F08835-5951-472F-A153-7C6376196015}"/>
              </a:ext>
            </a:extLst>
          </p:cNvPr>
          <p:cNvPicPr>
            <a:picLocks noChangeAspect="1"/>
          </p:cNvPicPr>
          <p:nvPr/>
        </p:nvPicPr>
        <p:blipFill>
          <a:blip r:embed="rId7"/>
          <a:stretch>
            <a:fillRect/>
          </a:stretch>
        </p:blipFill>
        <p:spPr>
          <a:xfrm rot="8441944">
            <a:off x="6982546" y="4454100"/>
            <a:ext cx="357856" cy="53219"/>
          </a:xfrm>
          <a:prstGeom prst="rect">
            <a:avLst/>
          </a:prstGeom>
        </p:spPr>
      </p:pic>
      <p:pic>
        <p:nvPicPr>
          <p:cNvPr id="30" name="Image 29">
            <a:extLst>
              <a:ext uri="{FF2B5EF4-FFF2-40B4-BE49-F238E27FC236}">
                <a16:creationId xmlns:a16="http://schemas.microsoft.com/office/drawing/2014/main" id="{10C0CDB8-4C95-450E-9BF4-DFA309B81E52}"/>
              </a:ext>
            </a:extLst>
          </p:cNvPr>
          <p:cNvPicPr>
            <a:picLocks noChangeAspect="1"/>
          </p:cNvPicPr>
          <p:nvPr/>
        </p:nvPicPr>
        <p:blipFill>
          <a:blip r:embed="rId7"/>
          <a:stretch>
            <a:fillRect/>
          </a:stretch>
        </p:blipFill>
        <p:spPr>
          <a:xfrm rot="2015822">
            <a:off x="7532169" y="4641841"/>
            <a:ext cx="813070" cy="120917"/>
          </a:xfrm>
          <a:prstGeom prst="rect">
            <a:avLst/>
          </a:prstGeom>
        </p:spPr>
      </p:pic>
      <p:pic>
        <p:nvPicPr>
          <p:cNvPr id="31" name="Image 30">
            <a:extLst>
              <a:ext uri="{FF2B5EF4-FFF2-40B4-BE49-F238E27FC236}">
                <a16:creationId xmlns:a16="http://schemas.microsoft.com/office/drawing/2014/main" id="{97F82438-CCF0-4F74-A4E2-D89FE414ECEF}"/>
              </a:ext>
            </a:extLst>
          </p:cNvPr>
          <p:cNvPicPr>
            <a:picLocks noChangeAspect="1"/>
          </p:cNvPicPr>
          <p:nvPr/>
        </p:nvPicPr>
        <p:blipFill>
          <a:blip r:embed="rId7"/>
          <a:stretch>
            <a:fillRect/>
          </a:stretch>
        </p:blipFill>
        <p:spPr>
          <a:xfrm rot="18842622">
            <a:off x="7658723" y="3629483"/>
            <a:ext cx="813070" cy="120917"/>
          </a:xfrm>
          <a:prstGeom prst="rect">
            <a:avLst/>
          </a:prstGeom>
        </p:spPr>
      </p:pic>
      <p:pic>
        <p:nvPicPr>
          <p:cNvPr id="32" name="Image 31">
            <a:extLst>
              <a:ext uri="{FF2B5EF4-FFF2-40B4-BE49-F238E27FC236}">
                <a16:creationId xmlns:a16="http://schemas.microsoft.com/office/drawing/2014/main" id="{D317FFF2-26BF-440F-BB74-876C1919AE9D}"/>
              </a:ext>
            </a:extLst>
          </p:cNvPr>
          <p:cNvPicPr>
            <a:picLocks noChangeAspect="1"/>
          </p:cNvPicPr>
          <p:nvPr/>
        </p:nvPicPr>
        <p:blipFill>
          <a:blip r:embed="rId7"/>
          <a:stretch>
            <a:fillRect/>
          </a:stretch>
        </p:blipFill>
        <p:spPr>
          <a:xfrm rot="21268139">
            <a:off x="8645296" y="3404720"/>
            <a:ext cx="813070" cy="120917"/>
          </a:xfrm>
          <a:prstGeom prst="rect">
            <a:avLst/>
          </a:prstGeom>
        </p:spPr>
      </p:pic>
      <p:pic>
        <p:nvPicPr>
          <p:cNvPr id="33" name="Image 32">
            <a:extLst>
              <a:ext uri="{FF2B5EF4-FFF2-40B4-BE49-F238E27FC236}">
                <a16:creationId xmlns:a16="http://schemas.microsoft.com/office/drawing/2014/main" id="{8B11706D-DFB8-4FAB-A47E-0A006B38F489}"/>
              </a:ext>
            </a:extLst>
          </p:cNvPr>
          <p:cNvPicPr>
            <a:picLocks noChangeAspect="1"/>
          </p:cNvPicPr>
          <p:nvPr/>
        </p:nvPicPr>
        <p:blipFill>
          <a:blip r:embed="rId7"/>
          <a:stretch>
            <a:fillRect/>
          </a:stretch>
        </p:blipFill>
        <p:spPr>
          <a:xfrm rot="15639807">
            <a:off x="8070279" y="2921907"/>
            <a:ext cx="813070" cy="120917"/>
          </a:xfrm>
          <a:prstGeom prst="rect">
            <a:avLst/>
          </a:prstGeom>
        </p:spPr>
      </p:pic>
      <p:pic>
        <p:nvPicPr>
          <p:cNvPr id="34" name="Image 33">
            <a:extLst>
              <a:ext uri="{FF2B5EF4-FFF2-40B4-BE49-F238E27FC236}">
                <a16:creationId xmlns:a16="http://schemas.microsoft.com/office/drawing/2014/main" id="{AF6B976D-5A92-4043-B14A-AF481ED7B380}"/>
              </a:ext>
            </a:extLst>
          </p:cNvPr>
          <p:cNvPicPr>
            <a:picLocks noChangeAspect="1"/>
          </p:cNvPicPr>
          <p:nvPr/>
        </p:nvPicPr>
        <p:blipFill>
          <a:blip r:embed="rId6"/>
          <a:stretch>
            <a:fillRect/>
          </a:stretch>
        </p:blipFill>
        <p:spPr>
          <a:xfrm>
            <a:off x="8243931" y="4160663"/>
            <a:ext cx="465768" cy="381617"/>
          </a:xfrm>
          <a:prstGeom prst="rect">
            <a:avLst/>
          </a:prstGeom>
        </p:spPr>
      </p:pic>
      <p:pic>
        <p:nvPicPr>
          <p:cNvPr id="35" name="Picture 8">
            <a:extLst>
              <a:ext uri="{FF2B5EF4-FFF2-40B4-BE49-F238E27FC236}">
                <a16:creationId xmlns:a16="http://schemas.microsoft.com/office/drawing/2014/main" id="{078D92AB-2A28-4805-A896-4B4192311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465" y="3557165"/>
            <a:ext cx="265727" cy="63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a:extLst>
              <a:ext uri="{FF2B5EF4-FFF2-40B4-BE49-F238E27FC236}">
                <a16:creationId xmlns:a16="http://schemas.microsoft.com/office/drawing/2014/main" id="{281B563D-07A6-4544-A22B-C56FAD2A5F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8305656" y="3312231"/>
            <a:ext cx="384033" cy="25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a:extLst>
              <a:ext uri="{FF2B5EF4-FFF2-40B4-BE49-F238E27FC236}">
                <a16:creationId xmlns:a16="http://schemas.microsoft.com/office/drawing/2014/main" id="{C9266E56-390F-4993-9970-C89225D5DD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9195331" y="4402567"/>
            <a:ext cx="384033" cy="25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lèche : double flèche verticale 37">
            <a:extLst>
              <a:ext uri="{FF2B5EF4-FFF2-40B4-BE49-F238E27FC236}">
                <a16:creationId xmlns:a16="http://schemas.microsoft.com/office/drawing/2014/main" id="{FBF5B560-372C-4973-9098-81C8191DF417}"/>
              </a:ext>
            </a:extLst>
          </p:cNvPr>
          <p:cNvSpPr/>
          <p:nvPr/>
        </p:nvSpPr>
        <p:spPr>
          <a:xfrm rot="695722" flipH="1">
            <a:off x="8785359" y="1894587"/>
            <a:ext cx="118791" cy="150521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9" name="Flèche : double flèche verticale 38">
            <a:extLst>
              <a:ext uri="{FF2B5EF4-FFF2-40B4-BE49-F238E27FC236}">
                <a16:creationId xmlns:a16="http://schemas.microsoft.com/office/drawing/2014/main" id="{F4C82BD1-E7CE-434B-A450-AD378B324FEB}"/>
              </a:ext>
            </a:extLst>
          </p:cNvPr>
          <p:cNvSpPr/>
          <p:nvPr/>
        </p:nvSpPr>
        <p:spPr>
          <a:xfrm rot="3310313">
            <a:off x="7901478" y="3439272"/>
            <a:ext cx="133197" cy="105521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 name="Flèche : double flèche verticale 39">
            <a:extLst>
              <a:ext uri="{FF2B5EF4-FFF2-40B4-BE49-F238E27FC236}">
                <a16:creationId xmlns:a16="http://schemas.microsoft.com/office/drawing/2014/main" id="{95C1BCC0-8AA6-4E22-B334-00C221A82F3F}"/>
              </a:ext>
            </a:extLst>
          </p:cNvPr>
          <p:cNvSpPr/>
          <p:nvPr/>
        </p:nvSpPr>
        <p:spPr>
          <a:xfrm rot="8753114">
            <a:off x="8934138" y="3438264"/>
            <a:ext cx="133197" cy="105521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 name="Flèche : double flèche verticale 40">
            <a:extLst>
              <a:ext uri="{FF2B5EF4-FFF2-40B4-BE49-F238E27FC236}">
                <a16:creationId xmlns:a16="http://schemas.microsoft.com/office/drawing/2014/main" id="{947621FD-EAD6-4390-852C-5B03D456DCAE}"/>
              </a:ext>
            </a:extLst>
          </p:cNvPr>
          <p:cNvSpPr/>
          <p:nvPr/>
        </p:nvSpPr>
        <p:spPr>
          <a:xfrm rot="5872522">
            <a:off x="8307431" y="3683369"/>
            <a:ext cx="165018" cy="158877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 name="ZoneTexte 41">
            <a:extLst>
              <a:ext uri="{FF2B5EF4-FFF2-40B4-BE49-F238E27FC236}">
                <a16:creationId xmlns:a16="http://schemas.microsoft.com/office/drawing/2014/main" id="{F239ACDA-F15D-44BD-8DE4-B8BEA77CD438}"/>
              </a:ext>
            </a:extLst>
          </p:cNvPr>
          <p:cNvSpPr txBox="1"/>
          <p:nvPr/>
        </p:nvSpPr>
        <p:spPr>
          <a:xfrm>
            <a:off x="103583" y="1640486"/>
            <a:ext cx="8171628" cy="830997"/>
          </a:xfrm>
          <a:prstGeom prst="rect">
            <a:avLst/>
          </a:prstGeom>
          <a:noFill/>
        </p:spPr>
        <p:txBody>
          <a:bodyPr wrap="square" rtlCol="0">
            <a:spAutoFit/>
          </a:bodyPr>
          <a:lstStyle/>
          <a:p>
            <a:pPr algn="ctr"/>
            <a:r>
              <a:rPr lang="fr-FR" sz="1600" b="1" dirty="0">
                <a:latin typeface="Poppins" panose="00000500000000000000" pitchFamily="2" charset="0"/>
                <a:cs typeface="Poppins" panose="00000500000000000000" pitchFamily="2" charset="0"/>
              </a:rPr>
              <a:t>Nous déployons des réseaux autonomes </a:t>
            </a:r>
            <a:r>
              <a:rPr lang="fr-FR" sz="1600" b="1" dirty="0">
                <a:solidFill>
                  <a:srgbClr val="FF0066"/>
                </a:solidFill>
                <a:latin typeface="Poppins" panose="00000500000000000000" pitchFamily="2" charset="0"/>
                <a:cs typeface="Poppins" panose="00000500000000000000" pitchFamily="2" charset="0"/>
              </a:rPr>
              <a:t>en ilots </a:t>
            </a:r>
            <a:r>
              <a:rPr lang="fr-FR" sz="1600" b="1" dirty="0">
                <a:latin typeface="Poppins" panose="00000500000000000000" pitchFamily="2" charset="0"/>
                <a:cs typeface="Poppins" panose="00000500000000000000" pitchFamily="2" charset="0"/>
              </a:rPr>
              <a:t>qui sont interconnectés entre eux soit par </a:t>
            </a:r>
            <a:r>
              <a:rPr lang="fr-FR" sz="1600" b="1" dirty="0" err="1">
                <a:latin typeface="Poppins" panose="00000500000000000000" pitchFamily="2" charset="0"/>
                <a:cs typeface="Poppins" panose="00000500000000000000" pitchFamily="2" charset="0"/>
              </a:rPr>
              <a:t>Renal</a:t>
            </a:r>
            <a:r>
              <a:rPr lang="fr-FR" sz="1600" b="1" dirty="0">
                <a:latin typeface="Poppins" panose="00000500000000000000" pitchFamily="2" charset="0"/>
                <a:cs typeface="Poppins" panose="00000500000000000000" pitchFamily="2" charset="0"/>
              </a:rPr>
              <a:t>.</a:t>
            </a:r>
          </a:p>
          <a:p>
            <a:endParaRPr lang="fr-FR" sz="1600" dirty="0">
              <a:latin typeface="Poppins" panose="00000500000000000000" pitchFamily="2" charset="0"/>
              <a:cs typeface="Poppins" panose="00000500000000000000" pitchFamily="2" charset="0"/>
            </a:endParaRPr>
          </a:p>
        </p:txBody>
      </p:sp>
      <p:pic>
        <p:nvPicPr>
          <p:cNvPr id="43" name="Image 42">
            <a:extLst>
              <a:ext uri="{FF2B5EF4-FFF2-40B4-BE49-F238E27FC236}">
                <a16:creationId xmlns:a16="http://schemas.microsoft.com/office/drawing/2014/main" id="{2A561E44-4BF7-4445-911A-EC537CF4BD52}"/>
              </a:ext>
            </a:extLst>
          </p:cNvPr>
          <p:cNvPicPr>
            <a:picLocks noChangeAspect="1"/>
          </p:cNvPicPr>
          <p:nvPr/>
        </p:nvPicPr>
        <p:blipFill>
          <a:blip r:embed="rId7"/>
          <a:stretch>
            <a:fillRect/>
          </a:stretch>
        </p:blipFill>
        <p:spPr>
          <a:xfrm rot="4354700">
            <a:off x="9276547" y="4921559"/>
            <a:ext cx="813070" cy="120917"/>
          </a:xfrm>
          <a:prstGeom prst="rect">
            <a:avLst/>
          </a:prstGeom>
        </p:spPr>
      </p:pic>
      <p:pic>
        <p:nvPicPr>
          <p:cNvPr id="46" name="Image 45">
            <a:extLst>
              <a:ext uri="{FF2B5EF4-FFF2-40B4-BE49-F238E27FC236}">
                <a16:creationId xmlns:a16="http://schemas.microsoft.com/office/drawing/2014/main" id="{244ACEBC-750A-4F74-B1FE-C1E7CEB018D0}"/>
              </a:ext>
            </a:extLst>
          </p:cNvPr>
          <p:cNvPicPr>
            <a:picLocks noChangeAspect="1"/>
          </p:cNvPicPr>
          <p:nvPr/>
        </p:nvPicPr>
        <p:blipFill>
          <a:blip r:embed="rId8"/>
          <a:stretch>
            <a:fillRect/>
          </a:stretch>
        </p:blipFill>
        <p:spPr>
          <a:xfrm>
            <a:off x="2342966" y="4842607"/>
            <a:ext cx="3984755" cy="359054"/>
          </a:xfrm>
          <a:prstGeom prst="rect">
            <a:avLst/>
          </a:prstGeom>
        </p:spPr>
      </p:pic>
      <p:pic>
        <p:nvPicPr>
          <p:cNvPr id="48" name="Image 47">
            <a:extLst>
              <a:ext uri="{FF2B5EF4-FFF2-40B4-BE49-F238E27FC236}">
                <a16:creationId xmlns:a16="http://schemas.microsoft.com/office/drawing/2014/main" id="{B4F3E279-15D3-4383-BB41-EEC336E42C0F}"/>
              </a:ext>
            </a:extLst>
          </p:cNvPr>
          <p:cNvPicPr>
            <a:picLocks noChangeAspect="1"/>
          </p:cNvPicPr>
          <p:nvPr/>
        </p:nvPicPr>
        <p:blipFill rotWithShape="1">
          <a:blip r:embed="rId9"/>
          <a:srcRect r="1852"/>
          <a:stretch/>
        </p:blipFill>
        <p:spPr>
          <a:xfrm>
            <a:off x="1944049" y="4181868"/>
            <a:ext cx="1986665" cy="2024146"/>
          </a:xfrm>
          <a:prstGeom prst="rect">
            <a:avLst/>
          </a:prstGeom>
        </p:spPr>
      </p:pic>
      <p:pic>
        <p:nvPicPr>
          <p:cNvPr id="49" name="Image 48">
            <a:extLst>
              <a:ext uri="{FF2B5EF4-FFF2-40B4-BE49-F238E27FC236}">
                <a16:creationId xmlns:a16="http://schemas.microsoft.com/office/drawing/2014/main" id="{7AE41DD3-B74A-4718-96EC-68E7C32323F6}"/>
              </a:ext>
            </a:extLst>
          </p:cNvPr>
          <p:cNvPicPr>
            <a:picLocks noChangeAspect="1"/>
          </p:cNvPicPr>
          <p:nvPr/>
        </p:nvPicPr>
        <p:blipFill rotWithShape="1">
          <a:blip r:embed="rId8"/>
          <a:srcRect l="37452"/>
          <a:stretch/>
        </p:blipFill>
        <p:spPr>
          <a:xfrm rot="158420" flipV="1">
            <a:off x="7258448" y="6204730"/>
            <a:ext cx="1791368" cy="128768"/>
          </a:xfrm>
          <a:prstGeom prst="rect">
            <a:avLst/>
          </a:prstGeom>
        </p:spPr>
      </p:pic>
      <p:pic>
        <p:nvPicPr>
          <p:cNvPr id="50" name="Image 49">
            <a:extLst>
              <a:ext uri="{FF2B5EF4-FFF2-40B4-BE49-F238E27FC236}">
                <a16:creationId xmlns:a16="http://schemas.microsoft.com/office/drawing/2014/main" id="{2F052E4F-8017-4FD9-A7CA-2F677FFCF318}"/>
              </a:ext>
            </a:extLst>
          </p:cNvPr>
          <p:cNvPicPr>
            <a:picLocks noChangeAspect="1"/>
          </p:cNvPicPr>
          <p:nvPr/>
        </p:nvPicPr>
        <p:blipFill rotWithShape="1">
          <a:blip r:embed="rId8"/>
          <a:srcRect l="37452"/>
          <a:stretch/>
        </p:blipFill>
        <p:spPr>
          <a:xfrm rot="17738878" flipV="1">
            <a:off x="5840440" y="3891348"/>
            <a:ext cx="2064565" cy="148406"/>
          </a:xfrm>
          <a:prstGeom prst="rect">
            <a:avLst/>
          </a:prstGeom>
        </p:spPr>
      </p:pic>
      <p:pic>
        <p:nvPicPr>
          <p:cNvPr id="51" name="Image 50">
            <a:extLst>
              <a:ext uri="{FF2B5EF4-FFF2-40B4-BE49-F238E27FC236}">
                <a16:creationId xmlns:a16="http://schemas.microsoft.com/office/drawing/2014/main" id="{9ED4C8C1-F9CE-4CBA-BE84-A0E1A41D1345}"/>
              </a:ext>
            </a:extLst>
          </p:cNvPr>
          <p:cNvPicPr>
            <a:picLocks noChangeAspect="1"/>
          </p:cNvPicPr>
          <p:nvPr/>
        </p:nvPicPr>
        <p:blipFill rotWithShape="1">
          <a:blip r:embed="rId8"/>
          <a:srcRect l="37452"/>
          <a:stretch/>
        </p:blipFill>
        <p:spPr>
          <a:xfrm rot="2728939">
            <a:off x="7169394" y="3274996"/>
            <a:ext cx="844501" cy="123530"/>
          </a:xfrm>
          <a:prstGeom prst="rect">
            <a:avLst/>
          </a:prstGeom>
        </p:spPr>
      </p:pic>
      <p:pic>
        <p:nvPicPr>
          <p:cNvPr id="52" name="Image 51">
            <a:extLst>
              <a:ext uri="{FF2B5EF4-FFF2-40B4-BE49-F238E27FC236}">
                <a16:creationId xmlns:a16="http://schemas.microsoft.com/office/drawing/2014/main" id="{2A44488B-EFD2-44D7-BFCD-B65BC2508E96}"/>
              </a:ext>
            </a:extLst>
          </p:cNvPr>
          <p:cNvPicPr>
            <a:picLocks noChangeAspect="1"/>
          </p:cNvPicPr>
          <p:nvPr/>
        </p:nvPicPr>
        <p:blipFill rotWithShape="1">
          <a:blip r:embed="rId8"/>
          <a:srcRect l="37452"/>
          <a:stretch/>
        </p:blipFill>
        <p:spPr>
          <a:xfrm rot="21307264" flipV="1">
            <a:off x="9071949" y="6216997"/>
            <a:ext cx="1450058" cy="104234"/>
          </a:xfrm>
          <a:prstGeom prst="rect">
            <a:avLst/>
          </a:prstGeom>
        </p:spPr>
      </p:pic>
      <p:pic>
        <p:nvPicPr>
          <p:cNvPr id="53" name="Image 52">
            <a:extLst>
              <a:ext uri="{FF2B5EF4-FFF2-40B4-BE49-F238E27FC236}">
                <a16:creationId xmlns:a16="http://schemas.microsoft.com/office/drawing/2014/main" id="{6349CD46-BE94-455C-8558-388EB2AB1F22}"/>
              </a:ext>
            </a:extLst>
          </p:cNvPr>
          <p:cNvPicPr>
            <a:picLocks noChangeAspect="1"/>
          </p:cNvPicPr>
          <p:nvPr/>
        </p:nvPicPr>
        <p:blipFill rotWithShape="1">
          <a:blip r:embed="rId8"/>
          <a:srcRect l="37452"/>
          <a:stretch/>
        </p:blipFill>
        <p:spPr>
          <a:xfrm rot="4288362" flipV="1">
            <a:off x="8837492" y="4990849"/>
            <a:ext cx="2330873" cy="158613"/>
          </a:xfrm>
          <a:prstGeom prst="rect">
            <a:avLst/>
          </a:prstGeom>
        </p:spPr>
      </p:pic>
      <p:pic>
        <p:nvPicPr>
          <p:cNvPr id="54" name="Image 53">
            <a:extLst>
              <a:ext uri="{FF2B5EF4-FFF2-40B4-BE49-F238E27FC236}">
                <a16:creationId xmlns:a16="http://schemas.microsoft.com/office/drawing/2014/main" id="{7F937D5C-DFA7-447B-8BFD-553EF24D6C61}"/>
              </a:ext>
            </a:extLst>
          </p:cNvPr>
          <p:cNvPicPr>
            <a:picLocks noChangeAspect="1"/>
          </p:cNvPicPr>
          <p:nvPr/>
        </p:nvPicPr>
        <p:blipFill rotWithShape="1">
          <a:blip r:embed="rId8"/>
          <a:srcRect l="37452"/>
          <a:stretch/>
        </p:blipFill>
        <p:spPr>
          <a:xfrm rot="2720478">
            <a:off x="6476453" y="5250751"/>
            <a:ext cx="799265" cy="151532"/>
          </a:xfrm>
          <a:prstGeom prst="rect">
            <a:avLst/>
          </a:prstGeom>
        </p:spPr>
      </p:pic>
      <p:pic>
        <p:nvPicPr>
          <p:cNvPr id="1026" name="Picture 2" descr="Télécoms : déploiement de 12 000 km supplémentaires de fibre optique au  Cameroun">
            <a:extLst>
              <a:ext uri="{FF2B5EF4-FFF2-40B4-BE49-F238E27FC236}">
                <a16:creationId xmlns:a16="http://schemas.microsoft.com/office/drawing/2014/main" id="{2C7DA138-8313-467A-9541-45F92C8BD12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5172"/>
          <a:stretch/>
        </p:blipFill>
        <p:spPr bwMode="auto">
          <a:xfrm>
            <a:off x="6329845" y="4777482"/>
            <a:ext cx="865358" cy="432839"/>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4FCB2BC3-DFED-4F6B-8467-BF8B2E03380F}"/>
              </a:ext>
            </a:extLst>
          </p:cNvPr>
          <p:cNvSpPr txBox="1"/>
          <p:nvPr/>
        </p:nvSpPr>
        <p:spPr>
          <a:xfrm>
            <a:off x="4996818" y="5555120"/>
            <a:ext cx="2032544" cy="307777"/>
          </a:xfrm>
          <a:prstGeom prst="rect">
            <a:avLst/>
          </a:prstGeom>
          <a:noFill/>
        </p:spPr>
        <p:txBody>
          <a:bodyPr wrap="none" rtlCol="0">
            <a:spAutoFit/>
          </a:bodyPr>
          <a:lstStyle/>
          <a:p>
            <a:r>
              <a:rPr lang="fr-FR" sz="1400" dirty="0"/>
              <a:t>Point d’atterrissage FO</a:t>
            </a:r>
          </a:p>
        </p:txBody>
      </p:sp>
      <p:sp>
        <p:nvSpPr>
          <p:cNvPr id="57" name="ZoneTexte 56">
            <a:extLst>
              <a:ext uri="{FF2B5EF4-FFF2-40B4-BE49-F238E27FC236}">
                <a16:creationId xmlns:a16="http://schemas.microsoft.com/office/drawing/2014/main" id="{615089B4-3E25-4025-B8C1-CB00C32DD6C7}"/>
              </a:ext>
            </a:extLst>
          </p:cNvPr>
          <p:cNvSpPr txBox="1"/>
          <p:nvPr/>
        </p:nvSpPr>
        <p:spPr>
          <a:xfrm>
            <a:off x="3918812" y="4097124"/>
            <a:ext cx="1827744" cy="307777"/>
          </a:xfrm>
          <a:prstGeom prst="rect">
            <a:avLst/>
          </a:prstGeom>
          <a:noFill/>
        </p:spPr>
        <p:txBody>
          <a:bodyPr wrap="none" rtlCol="0">
            <a:spAutoFit/>
          </a:bodyPr>
          <a:lstStyle/>
          <a:p>
            <a:r>
              <a:rPr lang="fr-FR" sz="1400" dirty="0"/>
              <a:t>Cable sous-marin FO</a:t>
            </a:r>
          </a:p>
        </p:txBody>
      </p:sp>
      <p:sp>
        <p:nvSpPr>
          <p:cNvPr id="56" name="Flèche : bas 55">
            <a:extLst>
              <a:ext uri="{FF2B5EF4-FFF2-40B4-BE49-F238E27FC236}">
                <a16:creationId xmlns:a16="http://schemas.microsoft.com/office/drawing/2014/main" id="{E345CE9D-45F0-4E31-9F01-27A3807E8D04}"/>
              </a:ext>
            </a:extLst>
          </p:cNvPr>
          <p:cNvSpPr/>
          <p:nvPr/>
        </p:nvSpPr>
        <p:spPr>
          <a:xfrm>
            <a:off x="6462828" y="5266698"/>
            <a:ext cx="34289" cy="34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9" name="Flèche : bas 58">
            <a:extLst>
              <a:ext uri="{FF2B5EF4-FFF2-40B4-BE49-F238E27FC236}">
                <a16:creationId xmlns:a16="http://schemas.microsoft.com/office/drawing/2014/main" id="{D84FB921-8973-40D4-B6A9-3B967B3A0B53}"/>
              </a:ext>
            </a:extLst>
          </p:cNvPr>
          <p:cNvSpPr/>
          <p:nvPr/>
        </p:nvSpPr>
        <p:spPr>
          <a:xfrm rot="10800000">
            <a:off x="4802940" y="4399595"/>
            <a:ext cx="39950" cy="381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1" name="ZoneTexte 60">
            <a:extLst>
              <a:ext uri="{FF2B5EF4-FFF2-40B4-BE49-F238E27FC236}">
                <a16:creationId xmlns:a16="http://schemas.microsoft.com/office/drawing/2014/main" id="{A1868AE5-8105-494E-8F6F-BEEF78E37ED3}"/>
              </a:ext>
            </a:extLst>
          </p:cNvPr>
          <p:cNvSpPr txBox="1"/>
          <p:nvPr/>
        </p:nvSpPr>
        <p:spPr>
          <a:xfrm>
            <a:off x="1395675" y="3458656"/>
            <a:ext cx="5012911" cy="338554"/>
          </a:xfrm>
          <a:prstGeom prst="rect">
            <a:avLst/>
          </a:prstGeom>
          <a:noFill/>
        </p:spPr>
        <p:txBody>
          <a:bodyPr wrap="none" rtlCol="0">
            <a:spAutoFit/>
          </a:bodyPr>
          <a:lstStyle/>
          <a:p>
            <a:r>
              <a:rPr lang="fr-FR" sz="1600" dirty="0">
                <a:latin typeface="Poppins" panose="00000500000000000000" pitchFamily="2" charset="0"/>
                <a:cs typeface="Poppins" panose="00000500000000000000" pitchFamily="2" charset="0"/>
              </a:rPr>
              <a:t>Réseau national de transport par Fibre Optique</a:t>
            </a:r>
          </a:p>
        </p:txBody>
      </p:sp>
      <p:sp>
        <p:nvSpPr>
          <p:cNvPr id="63" name="ZoneTexte 62">
            <a:extLst>
              <a:ext uri="{FF2B5EF4-FFF2-40B4-BE49-F238E27FC236}">
                <a16:creationId xmlns:a16="http://schemas.microsoft.com/office/drawing/2014/main" id="{F4D0B2D2-A2D5-4699-80A2-7E0676B912AC}"/>
              </a:ext>
            </a:extLst>
          </p:cNvPr>
          <p:cNvSpPr txBox="1"/>
          <p:nvPr/>
        </p:nvSpPr>
        <p:spPr>
          <a:xfrm>
            <a:off x="1365180" y="2704666"/>
            <a:ext cx="5790368" cy="338554"/>
          </a:xfrm>
          <a:prstGeom prst="rect">
            <a:avLst/>
          </a:prstGeom>
          <a:noFill/>
        </p:spPr>
        <p:txBody>
          <a:bodyPr wrap="none" rtlCol="0">
            <a:spAutoFit/>
          </a:bodyPr>
          <a:lstStyle/>
          <a:p>
            <a:r>
              <a:rPr lang="fr-FR" sz="1600" dirty="0">
                <a:latin typeface="Poppins" panose="00000500000000000000" pitchFamily="2" charset="0"/>
                <a:cs typeface="Poppins" panose="00000500000000000000" pitchFamily="2" charset="0"/>
              </a:rPr>
              <a:t>L’interconnexion direct entre les BS </a:t>
            </a:r>
            <a:r>
              <a:rPr lang="fr-FR" sz="1600" b="1" dirty="0" err="1">
                <a:latin typeface="Poppins" panose="00000500000000000000" pitchFamily="2" charset="0"/>
                <a:cs typeface="Poppins" panose="00000500000000000000" pitchFamily="2" charset="0"/>
              </a:rPr>
              <a:t>Renal</a:t>
            </a:r>
            <a:r>
              <a:rPr lang="fr-FR" sz="1600" b="1" dirty="0">
                <a:latin typeface="Poppins" panose="00000500000000000000" pitchFamily="2" charset="0"/>
                <a:cs typeface="Poppins" panose="00000500000000000000" pitchFamily="2" charset="0"/>
              </a:rPr>
              <a:t>-Smart 80/20</a:t>
            </a:r>
          </a:p>
        </p:txBody>
      </p:sp>
      <p:sp>
        <p:nvSpPr>
          <p:cNvPr id="65" name="Flèche : double flèche verticale 64">
            <a:extLst>
              <a:ext uri="{FF2B5EF4-FFF2-40B4-BE49-F238E27FC236}">
                <a16:creationId xmlns:a16="http://schemas.microsoft.com/office/drawing/2014/main" id="{86494540-CBE8-425D-BAE3-1B17715DD209}"/>
              </a:ext>
            </a:extLst>
          </p:cNvPr>
          <p:cNvSpPr/>
          <p:nvPr/>
        </p:nvSpPr>
        <p:spPr>
          <a:xfrm rot="5400000" flipH="1">
            <a:off x="671280" y="2388932"/>
            <a:ext cx="101089" cy="102530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66" name="Image 65">
            <a:extLst>
              <a:ext uri="{FF2B5EF4-FFF2-40B4-BE49-F238E27FC236}">
                <a16:creationId xmlns:a16="http://schemas.microsoft.com/office/drawing/2014/main" id="{6A0C0DC9-354E-4B94-A543-1C8835DA0162}"/>
              </a:ext>
            </a:extLst>
          </p:cNvPr>
          <p:cNvPicPr>
            <a:picLocks noChangeAspect="1"/>
          </p:cNvPicPr>
          <p:nvPr/>
        </p:nvPicPr>
        <p:blipFill rotWithShape="1">
          <a:blip r:embed="rId8"/>
          <a:srcRect l="37452"/>
          <a:stretch/>
        </p:blipFill>
        <p:spPr>
          <a:xfrm>
            <a:off x="209174" y="3489361"/>
            <a:ext cx="1075987" cy="157391"/>
          </a:xfrm>
          <a:prstGeom prst="rect">
            <a:avLst/>
          </a:prstGeom>
        </p:spPr>
      </p:pic>
      <p:sp>
        <p:nvSpPr>
          <p:cNvPr id="58" name="ZoneTexte 57">
            <a:extLst>
              <a:ext uri="{FF2B5EF4-FFF2-40B4-BE49-F238E27FC236}">
                <a16:creationId xmlns:a16="http://schemas.microsoft.com/office/drawing/2014/main" id="{D5B8DCB5-A1D0-415C-9FCA-CA717D15A7DC}"/>
              </a:ext>
            </a:extLst>
          </p:cNvPr>
          <p:cNvSpPr txBox="1"/>
          <p:nvPr/>
        </p:nvSpPr>
        <p:spPr>
          <a:xfrm>
            <a:off x="327400" y="2422182"/>
            <a:ext cx="1160895" cy="338554"/>
          </a:xfrm>
          <a:prstGeom prst="rect">
            <a:avLst/>
          </a:prstGeom>
          <a:noFill/>
        </p:spPr>
        <p:txBody>
          <a:bodyPr wrap="none" rtlCol="0">
            <a:spAutoFit/>
          </a:bodyPr>
          <a:lstStyle/>
          <a:p>
            <a:r>
              <a:rPr lang="fr-FR" sz="1600" b="1" dirty="0">
                <a:solidFill>
                  <a:srgbClr val="00B050"/>
                </a:solidFill>
              </a:rPr>
              <a:t>Légendes:</a:t>
            </a:r>
          </a:p>
        </p:txBody>
      </p:sp>
      <p:sp>
        <p:nvSpPr>
          <p:cNvPr id="68" name="ZoneTexte 67">
            <a:extLst>
              <a:ext uri="{FF2B5EF4-FFF2-40B4-BE49-F238E27FC236}">
                <a16:creationId xmlns:a16="http://schemas.microsoft.com/office/drawing/2014/main" id="{A269DAA4-59A9-4FFE-98B8-441552DBB97C}"/>
              </a:ext>
            </a:extLst>
          </p:cNvPr>
          <p:cNvSpPr txBox="1"/>
          <p:nvPr/>
        </p:nvSpPr>
        <p:spPr>
          <a:xfrm>
            <a:off x="307483" y="143069"/>
            <a:ext cx="8605604" cy="369332"/>
          </a:xfrm>
          <a:prstGeom prst="rect">
            <a:avLst/>
          </a:prstGeom>
          <a:noFill/>
        </p:spPr>
        <p:txBody>
          <a:bodyPr wrap="square" rtlCol="0">
            <a:spAutoFit/>
          </a:bodyPr>
          <a:lstStyle/>
          <a:p>
            <a:r>
              <a:rPr lang="fr-FR" b="1" dirty="0">
                <a:solidFill>
                  <a:srgbClr val="FF0000"/>
                </a:solidFill>
                <a:latin typeface="Arial Black" panose="020B0A04020102020204" pitchFamily="34" charset="0"/>
                <a:cs typeface="Times New Roman" panose="02020603050405020304" pitchFamily="18" charset="0"/>
              </a:rPr>
              <a:t>RENAL ASSURE LE MAILLAGE DU TERRITOIRE NATIONAL A 100%</a:t>
            </a:r>
          </a:p>
        </p:txBody>
      </p:sp>
      <p:pic>
        <p:nvPicPr>
          <p:cNvPr id="2" name="Picture 2" descr="Télécoms : déploiement de 12 000 km supplémentaires de fibre optique au  Cameroun">
            <a:extLst>
              <a:ext uri="{FF2B5EF4-FFF2-40B4-BE49-F238E27FC236}">
                <a16:creationId xmlns:a16="http://schemas.microsoft.com/office/drawing/2014/main" id="{FA75E9EF-BD9D-1D71-EB05-D2CE82E9CAC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5172"/>
          <a:stretch/>
        </p:blipFill>
        <p:spPr bwMode="auto">
          <a:xfrm>
            <a:off x="9468814" y="3724294"/>
            <a:ext cx="328164" cy="2623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élécoms : déploiement de 12 000 km supplémentaires de fibre optique au  Cameroun">
            <a:extLst>
              <a:ext uri="{FF2B5EF4-FFF2-40B4-BE49-F238E27FC236}">
                <a16:creationId xmlns:a16="http://schemas.microsoft.com/office/drawing/2014/main" id="{BC361BA6-FE17-A3F6-4B73-25498C05F281}"/>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5172"/>
          <a:stretch/>
        </p:blipFill>
        <p:spPr bwMode="auto">
          <a:xfrm>
            <a:off x="9128188" y="5646110"/>
            <a:ext cx="554895" cy="277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élécoms : déploiement de 12 000 km supplémentaires de fibre optique au  Cameroun">
            <a:extLst>
              <a:ext uri="{FF2B5EF4-FFF2-40B4-BE49-F238E27FC236}">
                <a16:creationId xmlns:a16="http://schemas.microsoft.com/office/drawing/2014/main" id="{C1D450A1-1D9E-6A84-DD6E-8E4D1603A1ED}"/>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5172"/>
          <a:stretch/>
        </p:blipFill>
        <p:spPr bwMode="auto">
          <a:xfrm>
            <a:off x="9009058" y="3044418"/>
            <a:ext cx="471919" cy="2360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élécoms : déploiement de 12 000 km supplémentaires de fibre optique au  Cameroun">
            <a:extLst>
              <a:ext uri="{FF2B5EF4-FFF2-40B4-BE49-F238E27FC236}">
                <a16:creationId xmlns:a16="http://schemas.microsoft.com/office/drawing/2014/main" id="{1092EB1D-0546-9DEF-51AA-D6A92CE7D652}"/>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5172"/>
          <a:stretch/>
        </p:blipFill>
        <p:spPr bwMode="auto">
          <a:xfrm>
            <a:off x="8267613" y="4578917"/>
            <a:ext cx="452530" cy="2263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2B6EAB5C-299F-8047-E256-28BD99397ECA}"/>
              </a:ext>
            </a:extLst>
          </p:cNvPr>
          <p:cNvPicPr>
            <a:picLocks noChangeAspect="1"/>
          </p:cNvPicPr>
          <p:nvPr/>
        </p:nvPicPr>
        <p:blipFill rotWithShape="1">
          <a:blip r:embed="rId8"/>
          <a:srcRect l="37452"/>
          <a:stretch/>
        </p:blipFill>
        <p:spPr>
          <a:xfrm rot="16752732">
            <a:off x="7569501" y="5392578"/>
            <a:ext cx="1455101" cy="178776"/>
          </a:xfrm>
          <a:prstGeom prst="rect">
            <a:avLst/>
          </a:prstGeom>
        </p:spPr>
      </p:pic>
      <p:pic>
        <p:nvPicPr>
          <p:cNvPr id="15" name="Image 14">
            <a:extLst>
              <a:ext uri="{FF2B5EF4-FFF2-40B4-BE49-F238E27FC236}">
                <a16:creationId xmlns:a16="http://schemas.microsoft.com/office/drawing/2014/main" id="{5D9983F2-74A8-58D4-65B5-5CD2F0E816CF}"/>
              </a:ext>
            </a:extLst>
          </p:cNvPr>
          <p:cNvPicPr>
            <a:picLocks noChangeAspect="1"/>
          </p:cNvPicPr>
          <p:nvPr/>
        </p:nvPicPr>
        <p:blipFill rotWithShape="1">
          <a:blip r:embed="rId8"/>
          <a:srcRect l="37452"/>
          <a:stretch/>
        </p:blipFill>
        <p:spPr>
          <a:xfrm rot="15091634" flipV="1">
            <a:off x="9201283" y="3445664"/>
            <a:ext cx="612680" cy="75275"/>
          </a:xfrm>
          <a:prstGeom prst="rect">
            <a:avLst/>
          </a:prstGeom>
        </p:spPr>
      </p:pic>
      <p:pic>
        <p:nvPicPr>
          <p:cNvPr id="16" name="Picture 2" descr="Télécoms : déploiement de 12 000 km supplémentaires de fibre optique au  Cameroun">
            <a:extLst>
              <a:ext uri="{FF2B5EF4-FFF2-40B4-BE49-F238E27FC236}">
                <a16:creationId xmlns:a16="http://schemas.microsoft.com/office/drawing/2014/main" id="{CA5EDE49-7748-A422-676C-D8269A820650}"/>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5172"/>
          <a:stretch/>
        </p:blipFill>
        <p:spPr bwMode="auto">
          <a:xfrm>
            <a:off x="222533" y="3004752"/>
            <a:ext cx="734906" cy="367589"/>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2CD2D366-69C9-9A92-1CCC-C6B8EAED09E8}"/>
              </a:ext>
            </a:extLst>
          </p:cNvPr>
          <p:cNvSpPr txBox="1"/>
          <p:nvPr/>
        </p:nvSpPr>
        <p:spPr>
          <a:xfrm>
            <a:off x="1405697" y="3079115"/>
            <a:ext cx="2767104" cy="369332"/>
          </a:xfrm>
          <a:prstGeom prst="rect">
            <a:avLst/>
          </a:prstGeom>
          <a:noFill/>
        </p:spPr>
        <p:txBody>
          <a:bodyPr wrap="none" rtlCol="0">
            <a:spAutoFit/>
          </a:bodyPr>
          <a:lstStyle/>
          <a:p>
            <a:r>
              <a:rPr lang="fr-FR" dirty="0">
                <a:latin typeface="Poppins" panose="00000500000000000000" pitchFamily="2" charset="0"/>
                <a:cs typeface="Poppins" panose="00000500000000000000" pitchFamily="2" charset="0"/>
              </a:rPr>
              <a:t>Point d’atterrissage FO</a:t>
            </a:r>
          </a:p>
        </p:txBody>
      </p:sp>
      <p:pic>
        <p:nvPicPr>
          <p:cNvPr id="9" name="Image 8">
            <a:extLst>
              <a:ext uri="{FF2B5EF4-FFF2-40B4-BE49-F238E27FC236}">
                <a16:creationId xmlns:a16="http://schemas.microsoft.com/office/drawing/2014/main" id="{1E6C5822-78C2-4E6C-9F9B-5BF18B2D8810}"/>
              </a:ext>
            </a:extLst>
          </p:cNvPr>
          <p:cNvPicPr>
            <a:picLocks noChangeAspect="1"/>
          </p:cNvPicPr>
          <p:nvPr/>
        </p:nvPicPr>
        <p:blipFill rotWithShape="1">
          <a:blip r:embed="rId8"/>
          <a:srcRect l="37452"/>
          <a:stretch/>
        </p:blipFill>
        <p:spPr>
          <a:xfrm rot="1833625">
            <a:off x="9542048" y="5946652"/>
            <a:ext cx="844501" cy="123530"/>
          </a:xfrm>
          <a:prstGeom prst="rect">
            <a:avLst/>
          </a:prstGeom>
        </p:spPr>
      </p:pic>
      <p:pic>
        <p:nvPicPr>
          <p:cNvPr id="12" name="Picture 8">
            <a:extLst>
              <a:ext uri="{FF2B5EF4-FFF2-40B4-BE49-F238E27FC236}">
                <a16:creationId xmlns:a16="http://schemas.microsoft.com/office/drawing/2014/main" id="{7E0B54DF-F0C9-DE7C-C4D4-A035991AA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816" y="325537"/>
            <a:ext cx="265727" cy="63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a:extLst>
              <a:ext uri="{FF2B5EF4-FFF2-40B4-BE49-F238E27FC236}">
                <a16:creationId xmlns:a16="http://schemas.microsoft.com/office/drawing/2014/main" id="{08229741-622B-E247-140F-C028CA6896B1}"/>
              </a:ext>
            </a:extLst>
          </p:cNvPr>
          <p:cNvPicPr>
            <a:picLocks noChangeAspect="1"/>
          </p:cNvPicPr>
          <p:nvPr/>
        </p:nvPicPr>
        <p:blipFill>
          <a:blip r:embed="rId6"/>
          <a:stretch>
            <a:fillRect/>
          </a:stretch>
        </p:blipFill>
        <p:spPr>
          <a:xfrm>
            <a:off x="9286887" y="922026"/>
            <a:ext cx="441676" cy="361878"/>
          </a:xfrm>
          <a:prstGeom prst="rect">
            <a:avLst/>
          </a:prstGeom>
        </p:spPr>
      </p:pic>
      <p:pic>
        <p:nvPicPr>
          <p:cNvPr id="22" name="Picture 9">
            <a:extLst>
              <a:ext uri="{FF2B5EF4-FFF2-40B4-BE49-F238E27FC236}">
                <a16:creationId xmlns:a16="http://schemas.microsoft.com/office/drawing/2014/main" id="{3F1ED236-3836-2636-E1AD-B95E1DD7BF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9258683" y="101249"/>
            <a:ext cx="384033" cy="25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age 43">
            <a:extLst>
              <a:ext uri="{FF2B5EF4-FFF2-40B4-BE49-F238E27FC236}">
                <a16:creationId xmlns:a16="http://schemas.microsoft.com/office/drawing/2014/main" id="{D549A01C-4AF5-A1A0-7619-511D8D739A55}"/>
              </a:ext>
            </a:extLst>
          </p:cNvPr>
          <p:cNvPicPr>
            <a:picLocks noChangeAspect="1"/>
          </p:cNvPicPr>
          <p:nvPr/>
        </p:nvPicPr>
        <p:blipFill>
          <a:blip r:embed="rId7"/>
          <a:stretch>
            <a:fillRect/>
          </a:stretch>
        </p:blipFill>
        <p:spPr>
          <a:xfrm rot="2033210">
            <a:off x="9586974" y="380627"/>
            <a:ext cx="767719" cy="115250"/>
          </a:xfrm>
          <a:prstGeom prst="rect">
            <a:avLst/>
          </a:prstGeom>
        </p:spPr>
      </p:pic>
      <p:pic>
        <p:nvPicPr>
          <p:cNvPr id="45" name="Image 44">
            <a:extLst>
              <a:ext uri="{FF2B5EF4-FFF2-40B4-BE49-F238E27FC236}">
                <a16:creationId xmlns:a16="http://schemas.microsoft.com/office/drawing/2014/main" id="{96CCA87F-DFB6-616D-D166-542FE0C869C3}"/>
              </a:ext>
            </a:extLst>
          </p:cNvPr>
          <p:cNvPicPr>
            <a:picLocks noChangeAspect="1"/>
          </p:cNvPicPr>
          <p:nvPr/>
        </p:nvPicPr>
        <p:blipFill>
          <a:blip r:embed="rId7"/>
          <a:stretch>
            <a:fillRect/>
          </a:stretch>
        </p:blipFill>
        <p:spPr>
          <a:xfrm rot="17925105">
            <a:off x="8396741" y="2112699"/>
            <a:ext cx="813070" cy="120917"/>
          </a:xfrm>
          <a:prstGeom prst="rect">
            <a:avLst/>
          </a:prstGeom>
        </p:spPr>
      </p:pic>
      <p:pic>
        <p:nvPicPr>
          <p:cNvPr id="47" name="Image 46">
            <a:extLst>
              <a:ext uri="{FF2B5EF4-FFF2-40B4-BE49-F238E27FC236}">
                <a16:creationId xmlns:a16="http://schemas.microsoft.com/office/drawing/2014/main" id="{88D1F666-85D6-43BB-DC4E-C7EB57A6B2D0}"/>
              </a:ext>
            </a:extLst>
          </p:cNvPr>
          <p:cNvPicPr>
            <a:picLocks noChangeAspect="1"/>
          </p:cNvPicPr>
          <p:nvPr/>
        </p:nvPicPr>
        <p:blipFill>
          <a:blip r:embed="rId7"/>
          <a:stretch>
            <a:fillRect/>
          </a:stretch>
        </p:blipFill>
        <p:spPr>
          <a:xfrm>
            <a:off x="9406710" y="81442"/>
            <a:ext cx="746110" cy="110959"/>
          </a:xfrm>
          <a:prstGeom prst="rect">
            <a:avLst/>
          </a:prstGeom>
        </p:spPr>
      </p:pic>
      <p:sp>
        <p:nvSpPr>
          <p:cNvPr id="60" name="ZoneTexte 59">
            <a:extLst>
              <a:ext uri="{FF2B5EF4-FFF2-40B4-BE49-F238E27FC236}">
                <a16:creationId xmlns:a16="http://schemas.microsoft.com/office/drawing/2014/main" id="{670A8E2A-BB4F-06A0-3098-30D557056C6D}"/>
              </a:ext>
            </a:extLst>
          </p:cNvPr>
          <p:cNvSpPr txBox="1"/>
          <p:nvPr/>
        </p:nvSpPr>
        <p:spPr>
          <a:xfrm>
            <a:off x="327400" y="721812"/>
            <a:ext cx="7812402" cy="646331"/>
          </a:xfrm>
          <a:prstGeom prst="rect">
            <a:avLst/>
          </a:prstGeom>
          <a:noFill/>
        </p:spPr>
        <p:txBody>
          <a:bodyPr wrap="square" rtlCol="0">
            <a:spAutoFit/>
          </a:bodyPr>
          <a:lstStyle/>
          <a:p>
            <a:r>
              <a:rPr lang="fr-FR" b="1" dirty="0">
                <a:solidFill>
                  <a:srgbClr val="0070C0"/>
                </a:solidFill>
                <a:latin typeface="Arial Black" panose="020B0A04020102020204" pitchFamily="34" charset="0"/>
                <a:cs typeface="Times New Roman" panose="02020603050405020304" pitchFamily="18" charset="0"/>
              </a:rPr>
              <a:t>RENAL ASSURE LE MAILLAGE DU TERRITOIRE NATIONAL </a:t>
            </a:r>
          </a:p>
          <a:p>
            <a:r>
              <a:rPr lang="fr-FR" b="1" dirty="0">
                <a:solidFill>
                  <a:srgbClr val="0070C0"/>
                </a:solidFill>
                <a:latin typeface="Arial Black" panose="020B0A04020102020204" pitchFamily="34" charset="0"/>
                <a:cs typeface="Times New Roman" panose="02020603050405020304" pitchFamily="18" charset="0"/>
              </a:rPr>
              <a:t>EN COMPLEMENT DE LA FO</a:t>
            </a:r>
          </a:p>
        </p:txBody>
      </p:sp>
      <p:pic>
        <p:nvPicPr>
          <p:cNvPr id="62" name="Picture 8">
            <a:extLst>
              <a:ext uri="{FF2B5EF4-FFF2-40B4-BE49-F238E27FC236}">
                <a16:creationId xmlns:a16="http://schemas.microsoft.com/office/drawing/2014/main" id="{0434E4A7-8BC7-2123-3757-241A805EE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95" y="4995685"/>
            <a:ext cx="443824" cy="105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Image 63">
            <a:extLst>
              <a:ext uri="{FF2B5EF4-FFF2-40B4-BE49-F238E27FC236}">
                <a16:creationId xmlns:a16="http://schemas.microsoft.com/office/drawing/2014/main" id="{1006E4FF-FF71-2A64-4DED-A011EC756B15}"/>
              </a:ext>
            </a:extLst>
          </p:cNvPr>
          <p:cNvPicPr>
            <a:picLocks noChangeAspect="1"/>
          </p:cNvPicPr>
          <p:nvPr/>
        </p:nvPicPr>
        <p:blipFill>
          <a:blip r:embed="rId7"/>
          <a:stretch>
            <a:fillRect/>
          </a:stretch>
        </p:blipFill>
        <p:spPr>
          <a:xfrm rot="3895460">
            <a:off x="356967" y="5044364"/>
            <a:ext cx="1303278" cy="195648"/>
          </a:xfrm>
          <a:prstGeom prst="rect">
            <a:avLst/>
          </a:prstGeom>
        </p:spPr>
      </p:pic>
      <p:pic>
        <p:nvPicPr>
          <p:cNvPr id="67" name="Image 66">
            <a:extLst>
              <a:ext uri="{FF2B5EF4-FFF2-40B4-BE49-F238E27FC236}">
                <a16:creationId xmlns:a16="http://schemas.microsoft.com/office/drawing/2014/main" id="{2D5CA01D-1212-5848-A97D-522552DFCBBB}"/>
              </a:ext>
            </a:extLst>
          </p:cNvPr>
          <p:cNvPicPr>
            <a:picLocks noChangeAspect="1"/>
          </p:cNvPicPr>
          <p:nvPr/>
        </p:nvPicPr>
        <p:blipFill>
          <a:blip r:embed="rId7"/>
          <a:stretch>
            <a:fillRect/>
          </a:stretch>
        </p:blipFill>
        <p:spPr>
          <a:xfrm rot="18990040">
            <a:off x="405027" y="4148000"/>
            <a:ext cx="813070" cy="182015"/>
          </a:xfrm>
          <a:prstGeom prst="rect">
            <a:avLst/>
          </a:prstGeom>
        </p:spPr>
      </p:pic>
      <p:pic>
        <p:nvPicPr>
          <p:cNvPr id="69" name="Image 68">
            <a:extLst>
              <a:ext uri="{FF2B5EF4-FFF2-40B4-BE49-F238E27FC236}">
                <a16:creationId xmlns:a16="http://schemas.microsoft.com/office/drawing/2014/main" id="{B03FC097-DBD0-1333-6266-D1AE2EFF449F}"/>
              </a:ext>
            </a:extLst>
          </p:cNvPr>
          <p:cNvPicPr>
            <a:picLocks noChangeAspect="1"/>
          </p:cNvPicPr>
          <p:nvPr/>
        </p:nvPicPr>
        <p:blipFill>
          <a:blip r:embed="rId7"/>
          <a:stretch>
            <a:fillRect/>
          </a:stretch>
        </p:blipFill>
        <p:spPr>
          <a:xfrm rot="16769271">
            <a:off x="-233416" y="4800096"/>
            <a:ext cx="813070" cy="120917"/>
          </a:xfrm>
          <a:prstGeom prst="rect">
            <a:avLst/>
          </a:prstGeom>
        </p:spPr>
      </p:pic>
      <p:pic>
        <p:nvPicPr>
          <p:cNvPr id="70" name="Picture 9">
            <a:extLst>
              <a:ext uri="{FF2B5EF4-FFF2-40B4-BE49-F238E27FC236}">
                <a16:creationId xmlns:a16="http://schemas.microsoft.com/office/drawing/2014/main" id="{CC47914E-9994-BCA2-3C2F-B64AB0B8AF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256275" y="4542279"/>
            <a:ext cx="522444" cy="44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Image 70">
            <a:extLst>
              <a:ext uri="{FF2B5EF4-FFF2-40B4-BE49-F238E27FC236}">
                <a16:creationId xmlns:a16="http://schemas.microsoft.com/office/drawing/2014/main" id="{8DE8580F-BC11-23FD-B51A-3AC016409DD1}"/>
              </a:ext>
            </a:extLst>
          </p:cNvPr>
          <p:cNvPicPr>
            <a:picLocks noChangeAspect="1"/>
          </p:cNvPicPr>
          <p:nvPr/>
        </p:nvPicPr>
        <p:blipFill>
          <a:blip r:embed="rId6"/>
          <a:stretch>
            <a:fillRect/>
          </a:stretch>
        </p:blipFill>
        <p:spPr>
          <a:xfrm>
            <a:off x="209174" y="6078483"/>
            <a:ext cx="772874" cy="633238"/>
          </a:xfrm>
          <a:prstGeom prst="rect">
            <a:avLst/>
          </a:prstGeom>
        </p:spPr>
      </p:pic>
      <p:sp>
        <p:nvSpPr>
          <p:cNvPr id="73" name="ZoneTexte 72">
            <a:extLst>
              <a:ext uri="{FF2B5EF4-FFF2-40B4-BE49-F238E27FC236}">
                <a16:creationId xmlns:a16="http://schemas.microsoft.com/office/drawing/2014/main" id="{E5EED9F9-C00D-7557-5FBA-F7744B7C83F4}"/>
              </a:ext>
            </a:extLst>
          </p:cNvPr>
          <p:cNvSpPr txBox="1"/>
          <p:nvPr/>
        </p:nvSpPr>
        <p:spPr>
          <a:xfrm>
            <a:off x="919162" y="6299070"/>
            <a:ext cx="3720257" cy="338554"/>
          </a:xfrm>
          <a:prstGeom prst="rect">
            <a:avLst/>
          </a:prstGeom>
          <a:noFill/>
        </p:spPr>
        <p:txBody>
          <a:bodyPr wrap="square">
            <a:spAutoFit/>
          </a:bodyPr>
          <a:lstStyle/>
          <a:p>
            <a:r>
              <a:rPr lang="fr-FR" sz="1600" dirty="0">
                <a:solidFill>
                  <a:schemeClr val="tx2"/>
                </a:solidFill>
                <a:latin typeface="Poppins" panose="00000500000000000000" pitchFamily="2" charset="0"/>
                <a:ea typeface="Century Gothic" panose="020B0502020202020204" pitchFamily="34" charset="0"/>
                <a:cs typeface="Poppins" panose="00000500000000000000" pitchFamily="2" charset="0"/>
              </a:rPr>
              <a:t>Stations de Base autonomes</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88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9F10154-26E6-453B-8941-E01021436D69}"/>
              </a:ext>
            </a:extLst>
          </p:cNvPr>
          <p:cNvSpPr>
            <a:spLocks noGrp="1"/>
          </p:cNvSpPr>
          <p:nvPr>
            <p:ph type="title"/>
          </p:nvPr>
        </p:nvSpPr>
        <p:spPr>
          <a:xfrm>
            <a:off x="191344" y="218983"/>
            <a:ext cx="11809312" cy="1337809"/>
          </a:xfrm>
        </p:spPr>
        <p:txBody>
          <a:bodyPr>
            <a:noAutofit/>
          </a:bodyPr>
          <a:lstStyle/>
          <a:p>
            <a:pPr algn="ctr"/>
            <a:r>
              <a:rPr lang="fr-FR" sz="2400" b="1" dirty="0">
                <a:solidFill>
                  <a:schemeClr val="tx1"/>
                </a:solidFill>
                <a:latin typeface="Poppins" panose="00000500000000000000" pitchFamily="2" charset="0"/>
                <a:cs typeface="Poppins" panose="00000500000000000000" pitchFamily="2" charset="0"/>
              </a:rPr>
              <a:t>L’infrastructure autonome en connectivité Voix, Données, Images</a:t>
            </a:r>
            <a:br>
              <a:rPr lang="fr-FR" sz="2400" b="1" dirty="0">
                <a:solidFill>
                  <a:schemeClr val="tx1"/>
                </a:solidFill>
                <a:latin typeface="Poppins" panose="00000500000000000000" pitchFamily="2" charset="0"/>
                <a:cs typeface="Poppins" panose="00000500000000000000" pitchFamily="2" charset="0"/>
              </a:rPr>
            </a:br>
            <a:br>
              <a:rPr lang="fr-FR" sz="2400" b="1" dirty="0">
                <a:solidFill>
                  <a:schemeClr val="tx1"/>
                </a:solidFill>
                <a:latin typeface="Poppins" panose="00000500000000000000" pitchFamily="2" charset="0"/>
                <a:cs typeface="Poppins" panose="00000500000000000000" pitchFamily="2" charset="0"/>
              </a:rPr>
            </a:br>
            <a:r>
              <a:rPr lang="fr-FR" sz="2000" b="1" dirty="0">
                <a:solidFill>
                  <a:srgbClr val="FF0000"/>
                </a:solidFill>
                <a:latin typeface="Poppins" panose="00000500000000000000" pitchFamily="2" charset="0"/>
                <a:cs typeface="Poppins" panose="00000500000000000000" pitchFamily="2" charset="0"/>
              </a:rPr>
              <a:t>Une question de souveraineté numérique et de sécurité numérique nationale</a:t>
            </a:r>
            <a:endParaRPr lang="fr-FR" sz="2000" dirty="0">
              <a:solidFill>
                <a:srgbClr val="FF0000"/>
              </a:solidFill>
              <a:latin typeface="Poppins" panose="00000500000000000000" pitchFamily="2" charset="0"/>
              <a:cs typeface="Poppins" panose="00000500000000000000" pitchFamily="2" charset="0"/>
            </a:endParaRPr>
          </a:p>
        </p:txBody>
      </p:sp>
      <p:graphicFrame>
        <p:nvGraphicFramePr>
          <p:cNvPr id="2" name="Diagramme 1">
            <a:extLst>
              <a:ext uri="{FF2B5EF4-FFF2-40B4-BE49-F238E27FC236}">
                <a16:creationId xmlns:a16="http://schemas.microsoft.com/office/drawing/2014/main" id="{D115C92C-E4FE-C3D0-36E3-DB680E252C6E}"/>
              </a:ext>
            </a:extLst>
          </p:cNvPr>
          <p:cNvGraphicFramePr/>
          <p:nvPr>
            <p:extLst>
              <p:ext uri="{D42A27DB-BD31-4B8C-83A1-F6EECF244321}">
                <p14:modId xmlns:p14="http://schemas.microsoft.com/office/powerpoint/2010/main" val="13710493"/>
              </p:ext>
            </p:extLst>
          </p:nvPr>
        </p:nvGraphicFramePr>
        <p:xfrm>
          <a:off x="470518" y="1421578"/>
          <a:ext cx="109106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645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9F10154-26E6-453B-8941-E01021436D69}"/>
              </a:ext>
            </a:extLst>
          </p:cNvPr>
          <p:cNvSpPr>
            <a:spLocks noGrp="1"/>
          </p:cNvSpPr>
          <p:nvPr>
            <p:ph type="title"/>
          </p:nvPr>
        </p:nvSpPr>
        <p:spPr>
          <a:xfrm>
            <a:off x="115409" y="218983"/>
            <a:ext cx="11656379" cy="1337809"/>
          </a:xfrm>
        </p:spPr>
        <p:txBody>
          <a:bodyPr>
            <a:noAutofit/>
          </a:bodyPr>
          <a:lstStyle/>
          <a:p>
            <a:pPr algn="ctr"/>
            <a:r>
              <a:rPr lang="fr-FR" sz="2400" b="1" dirty="0">
                <a:solidFill>
                  <a:schemeClr val="tx1"/>
                </a:solidFill>
                <a:latin typeface="Poppins" panose="00000500000000000000" pitchFamily="2" charset="0"/>
                <a:cs typeface="Poppins" panose="00000500000000000000" pitchFamily="2" charset="0"/>
              </a:rPr>
              <a:t>L’infrastructure autonome en connectivité Voix, Données, Images</a:t>
            </a:r>
            <a:br>
              <a:rPr lang="fr-FR" sz="2400" b="1" dirty="0">
                <a:solidFill>
                  <a:schemeClr val="tx1"/>
                </a:solidFill>
                <a:latin typeface="Poppins" panose="00000500000000000000" pitchFamily="2" charset="0"/>
                <a:cs typeface="Poppins" panose="00000500000000000000" pitchFamily="2" charset="0"/>
              </a:rPr>
            </a:br>
            <a:br>
              <a:rPr lang="fr-FR" sz="2400" b="1" dirty="0">
                <a:solidFill>
                  <a:schemeClr val="tx1"/>
                </a:solidFill>
                <a:latin typeface="Poppins" panose="00000500000000000000" pitchFamily="2" charset="0"/>
                <a:cs typeface="Poppins" panose="00000500000000000000" pitchFamily="2" charset="0"/>
              </a:rPr>
            </a:br>
            <a:r>
              <a:rPr lang="fr-FR" sz="2400" b="1" dirty="0">
                <a:solidFill>
                  <a:srgbClr val="FF0000"/>
                </a:solidFill>
                <a:latin typeface="Poppins" panose="00000500000000000000" pitchFamily="2" charset="0"/>
                <a:cs typeface="Poppins" panose="00000500000000000000" pitchFamily="2" charset="0"/>
              </a:rPr>
              <a:t>Une question de souveraineté numérique nationale</a:t>
            </a:r>
            <a:endParaRPr lang="fr-FR" sz="2400" dirty="0">
              <a:solidFill>
                <a:srgbClr val="FF0000"/>
              </a:solidFill>
              <a:latin typeface="Poppins" panose="00000500000000000000" pitchFamily="2" charset="0"/>
              <a:cs typeface="Poppins" panose="00000500000000000000" pitchFamily="2" charset="0"/>
            </a:endParaRPr>
          </a:p>
        </p:txBody>
      </p:sp>
      <p:graphicFrame>
        <p:nvGraphicFramePr>
          <p:cNvPr id="2" name="Diagramme 1">
            <a:extLst>
              <a:ext uri="{FF2B5EF4-FFF2-40B4-BE49-F238E27FC236}">
                <a16:creationId xmlns:a16="http://schemas.microsoft.com/office/drawing/2014/main" id="{D115C92C-E4FE-C3D0-36E3-DB680E252C6E}"/>
              </a:ext>
            </a:extLst>
          </p:cNvPr>
          <p:cNvGraphicFramePr/>
          <p:nvPr>
            <p:extLst>
              <p:ext uri="{D42A27DB-BD31-4B8C-83A1-F6EECF244321}">
                <p14:modId xmlns:p14="http://schemas.microsoft.com/office/powerpoint/2010/main" val="201392353"/>
              </p:ext>
            </p:extLst>
          </p:nvPr>
        </p:nvGraphicFramePr>
        <p:xfrm>
          <a:off x="470518" y="1421578"/>
          <a:ext cx="1165637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Bulle narrative : ronde 3">
            <a:extLst>
              <a:ext uri="{FF2B5EF4-FFF2-40B4-BE49-F238E27FC236}">
                <a16:creationId xmlns:a16="http://schemas.microsoft.com/office/drawing/2014/main" id="{9FD02C17-C84A-5EDC-32DE-EE044BCBA15D}"/>
              </a:ext>
            </a:extLst>
          </p:cNvPr>
          <p:cNvSpPr/>
          <p:nvPr/>
        </p:nvSpPr>
        <p:spPr>
          <a:xfrm>
            <a:off x="447867" y="4581128"/>
            <a:ext cx="1810475" cy="18722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rgbClr val="212121"/>
                </a:solidFill>
                <a:effectLst/>
                <a:latin typeface="Times New Roman" panose="02020603050405020304" pitchFamily="18" charset="0"/>
                <a:ea typeface="Times New Roman" panose="02020603050405020304" pitchFamily="18" charset="0"/>
              </a:rPr>
              <a:t>Chercheuse et directrice au CNRS, </a:t>
            </a:r>
            <a:r>
              <a:rPr lang="fr-FR" sz="1800" b="1" dirty="0">
                <a:solidFill>
                  <a:srgbClr val="212121"/>
                </a:solidFill>
                <a:effectLst/>
                <a:latin typeface="Times New Roman" panose="02020603050405020304" pitchFamily="18" charset="0"/>
                <a:ea typeface="Times New Roman" panose="02020603050405020304" pitchFamily="18" charset="0"/>
              </a:rPr>
              <a:t>Francesca </a:t>
            </a:r>
            <a:r>
              <a:rPr lang="fr-FR" sz="1800" b="1" dirty="0" err="1">
                <a:solidFill>
                  <a:srgbClr val="212121"/>
                </a:solidFill>
                <a:effectLst/>
                <a:latin typeface="Times New Roman" panose="02020603050405020304" pitchFamily="18" charset="0"/>
                <a:ea typeface="Times New Roman" panose="02020603050405020304" pitchFamily="18" charset="0"/>
              </a:rPr>
              <a:t>Musiani</a:t>
            </a:r>
            <a:r>
              <a:rPr lang="fr-FR" sz="1800" b="1" dirty="0">
                <a:solidFill>
                  <a:srgbClr val="212121"/>
                </a:solidFill>
                <a:effectLst/>
                <a:latin typeface="Times New Roman" panose="02020603050405020304" pitchFamily="18" charset="0"/>
                <a:ea typeface="Times New Roman" panose="02020603050405020304" pitchFamily="18" charset="0"/>
              </a:rPr>
              <a:t> </a:t>
            </a:r>
            <a:endParaRPr lang="fr-FR" b="1" dirty="0"/>
          </a:p>
          <a:p>
            <a:pPr algn="ctr"/>
            <a:endParaRPr lang="fr-FR" dirty="0"/>
          </a:p>
        </p:txBody>
      </p:sp>
    </p:spTree>
    <p:extLst>
      <p:ext uri="{BB962C8B-B14F-4D97-AF65-F5344CB8AC3E}">
        <p14:creationId xmlns:p14="http://schemas.microsoft.com/office/powerpoint/2010/main" val="316299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9F10154-26E6-453B-8941-E01021436D69}"/>
              </a:ext>
            </a:extLst>
          </p:cNvPr>
          <p:cNvSpPr>
            <a:spLocks noGrp="1"/>
          </p:cNvSpPr>
          <p:nvPr>
            <p:ph type="title"/>
          </p:nvPr>
        </p:nvSpPr>
        <p:spPr>
          <a:xfrm>
            <a:off x="115409" y="218983"/>
            <a:ext cx="11656379" cy="1023891"/>
          </a:xfrm>
        </p:spPr>
        <p:txBody>
          <a:bodyPr>
            <a:noAutofit/>
          </a:bodyPr>
          <a:lstStyle/>
          <a:p>
            <a:pPr algn="ctr"/>
            <a:r>
              <a:rPr lang="fr-FR" sz="2400" b="1" dirty="0">
                <a:solidFill>
                  <a:schemeClr val="tx1"/>
                </a:solidFill>
                <a:latin typeface="Poppins" panose="00000500000000000000" pitchFamily="2" charset="0"/>
                <a:cs typeface="Poppins" panose="00000500000000000000" pitchFamily="2" charset="0"/>
              </a:rPr>
              <a:t>L’infrastructure autonome en connectivité Voix, Données, Images</a:t>
            </a:r>
            <a:br>
              <a:rPr lang="fr-FR" sz="2400" b="1" dirty="0">
                <a:solidFill>
                  <a:schemeClr val="tx1"/>
                </a:solidFill>
                <a:latin typeface="Poppins" panose="00000500000000000000" pitchFamily="2" charset="0"/>
                <a:cs typeface="Poppins" panose="00000500000000000000" pitchFamily="2" charset="0"/>
              </a:rPr>
            </a:br>
            <a:br>
              <a:rPr lang="fr-FR" sz="2400" b="1" dirty="0">
                <a:solidFill>
                  <a:schemeClr val="tx1"/>
                </a:solidFill>
                <a:latin typeface="Poppins" panose="00000500000000000000" pitchFamily="2" charset="0"/>
                <a:cs typeface="Poppins" panose="00000500000000000000" pitchFamily="2" charset="0"/>
              </a:rPr>
            </a:br>
            <a:r>
              <a:rPr lang="fr-FR" sz="2400" b="1" dirty="0">
                <a:solidFill>
                  <a:srgbClr val="FF0000"/>
                </a:solidFill>
                <a:latin typeface="Poppins" panose="00000500000000000000" pitchFamily="2" charset="0"/>
                <a:cs typeface="Poppins" panose="00000500000000000000" pitchFamily="2" charset="0"/>
              </a:rPr>
              <a:t>Une question de sécurité nationale</a:t>
            </a:r>
            <a:endParaRPr lang="fr-FR" sz="2400" dirty="0">
              <a:solidFill>
                <a:srgbClr val="FF0000"/>
              </a:solidFill>
              <a:latin typeface="Poppins" panose="00000500000000000000" pitchFamily="2" charset="0"/>
              <a:cs typeface="Poppins" panose="00000500000000000000" pitchFamily="2" charset="0"/>
            </a:endParaRPr>
          </a:p>
        </p:txBody>
      </p:sp>
      <p:graphicFrame>
        <p:nvGraphicFramePr>
          <p:cNvPr id="2" name="Diagramme 1">
            <a:extLst>
              <a:ext uri="{FF2B5EF4-FFF2-40B4-BE49-F238E27FC236}">
                <a16:creationId xmlns:a16="http://schemas.microsoft.com/office/drawing/2014/main" id="{D115C92C-E4FE-C3D0-36E3-DB680E252C6E}"/>
              </a:ext>
            </a:extLst>
          </p:cNvPr>
          <p:cNvGraphicFramePr/>
          <p:nvPr>
            <p:extLst>
              <p:ext uri="{D42A27DB-BD31-4B8C-83A1-F6EECF244321}">
                <p14:modId xmlns:p14="http://schemas.microsoft.com/office/powerpoint/2010/main" val="3717532402"/>
              </p:ext>
            </p:extLst>
          </p:nvPr>
        </p:nvGraphicFramePr>
        <p:xfrm>
          <a:off x="470518" y="1421578"/>
          <a:ext cx="109106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14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3352" y="692696"/>
            <a:ext cx="11593288" cy="5625808"/>
          </a:xfrm>
        </p:spPr>
        <p:txBody>
          <a:bodyPr>
            <a:normAutofit/>
          </a:bodyPr>
          <a:lstStyle/>
          <a:p>
            <a:pPr algn="ctr"/>
            <a:br>
              <a:rPr lang="fr-FR" sz="3600" dirty="0">
                <a:latin typeface="Arial Black" pitchFamily="34" charset="0"/>
              </a:rPr>
            </a:br>
            <a:br>
              <a:rPr lang="fr-FR" sz="3600" b="1" dirty="0">
                <a:ln/>
              </a:rPr>
            </a:br>
            <a:br>
              <a:rPr lang="fr-FR" sz="3600" b="1" dirty="0">
                <a:ln/>
              </a:rPr>
            </a:br>
            <a:br>
              <a:rPr lang="fr-FR" sz="3600" dirty="0">
                <a:latin typeface="Arial Black" pitchFamily="34" charset="0"/>
              </a:rPr>
            </a:br>
            <a:br>
              <a:rPr lang="fr-FR" sz="3600" dirty="0">
                <a:latin typeface="Arial Black" pitchFamily="34" charset="0"/>
              </a:rPr>
            </a:br>
            <a:r>
              <a:rPr lang="fr-FR" sz="1600" b="1" dirty="0">
                <a:latin typeface="Arial Black" panose="020B0A04020102020204" pitchFamily="34" charset="0"/>
              </a:rPr>
              <a:t>l’alternative à la fibre optique pour résorber la fracture numérique </a:t>
            </a:r>
            <a:br>
              <a:rPr lang="fr-FR" sz="1800" b="1" dirty="0"/>
            </a:br>
            <a:br>
              <a:rPr lang="fr-FR" sz="2400" dirty="0"/>
            </a:br>
            <a:r>
              <a:rPr lang="fr-FR" sz="1800" dirty="0"/>
              <a:t>  </a:t>
            </a:r>
            <a:endParaRPr lang="fr-FR" sz="1800" b="1" dirty="0"/>
          </a:p>
        </p:txBody>
      </p:sp>
      <p:sp>
        <p:nvSpPr>
          <p:cNvPr id="5" name="Espace réservé du numéro de diapositive 4"/>
          <p:cNvSpPr>
            <a:spLocks noGrp="1"/>
          </p:cNvSpPr>
          <p:nvPr>
            <p:ph type="sldNum" sz="quarter" idx="12"/>
          </p:nvPr>
        </p:nvSpPr>
        <p:spPr/>
        <p:txBody>
          <a:bodyPr/>
          <a:lstStyle/>
          <a:p>
            <a:fld id="{AB89794E-0154-4E06-ABDD-76013002A97A}" type="slidenum">
              <a:rPr lang="fr-FR" smtClean="0"/>
              <a:pPr/>
              <a:t>26</a:t>
            </a:fld>
            <a:endParaRPr lang="fr-FR" dirty="0"/>
          </a:p>
        </p:txBody>
      </p:sp>
      <p:sp>
        <p:nvSpPr>
          <p:cNvPr id="6" name="Titre 1">
            <a:extLst>
              <a:ext uri="{FF2B5EF4-FFF2-40B4-BE49-F238E27FC236}">
                <a16:creationId xmlns:a16="http://schemas.microsoft.com/office/drawing/2014/main" id="{D1E480E0-F8FB-4D26-AB9E-E77DADB78E04}"/>
              </a:ext>
            </a:extLst>
          </p:cNvPr>
          <p:cNvSpPr txBox="1">
            <a:spLocks/>
          </p:cNvSpPr>
          <p:nvPr/>
        </p:nvSpPr>
        <p:spPr>
          <a:xfrm>
            <a:off x="983432" y="1628800"/>
            <a:ext cx="9837276" cy="2404175"/>
          </a:xfrm>
          <a:prstGeom prst="rect">
            <a:avLst/>
          </a:prstGeom>
        </p:spPr>
        <p:txBody>
          <a:bodyPr vert="horz" lIns="91440" tIns="45720" rIns="91440" bIns="45720" rtlCol="0" anchor="b">
            <a:normAutofit fontScale="4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7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Infrastructure réseau sans fils: </a:t>
            </a:r>
          </a:p>
          <a:p>
            <a:pPr algn="ctr"/>
            <a:r>
              <a:rPr lang="fr-FR" sz="7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Voix – Images – Données</a:t>
            </a:r>
          </a:p>
          <a:p>
            <a:pPr algn="ctr"/>
            <a:endParaRPr lang="fr-FR" sz="7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algn="ctr"/>
            <a:r>
              <a:rPr lang="fr-FR" sz="7400" dirty="0">
                <a:ln w="0"/>
                <a:solidFill>
                  <a:schemeClr val="bg1"/>
                </a:solidFill>
                <a:effectLst>
                  <a:reflection blurRad="6350" stA="53000" endA="300" endPos="35500" dir="5400000" sy="-90000" algn="bl" rotWithShape="0"/>
                </a:effectLst>
                <a:latin typeface="Arial Black" panose="020B0A04020102020204" pitchFamily="34" charset="0"/>
              </a:rPr>
              <a:t>Ultra haut débit sans besoin d’internet</a:t>
            </a:r>
            <a:br>
              <a:rPr lang="fr-FR" sz="1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itchFamily="34" charset="0"/>
              </a:rPr>
            </a:br>
            <a:br>
              <a:rPr lang="fr-FR" sz="1400" dirty="0">
                <a:solidFill>
                  <a:schemeClr val="tx1"/>
                </a:solidFill>
                <a:latin typeface="Arial Black" pitchFamily="34" charset="0"/>
              </a:rPr>
            </a:br>
            <a:br>
              <a:rPr lang="fr-FR" sz="1400" dirty="0">
                <a:solidFill>
                  <a:schemeClr val="tx1"/>
                </a:solidFill>
                <a:latin typeface="Arial Black" pitchFamily="34" charset="0"/>
              </a:rPr>
            </a:br>
            <a:br>
              <a:rPr lang="fr-FR" sz="1400" dirty="0">
                <a:solidFill>
                  <a:schemeClr val="tx1"/>
                </a:solidFill>
                <a:latin typeface="Arial Black" pitchFamily="34" charset="0"/>
              </a:rPr>
            </a:br>
            <a:br>
              <a:rPr lang="fr-FR" sz="1400" dirty="0">
                <a:solidFill>
                  <a:schemeClr val="tx1"/>
                </a:solidFill>
                <a:latin typeface="Arial Black" pitchFamily="34" charset="0"/>
              </a:rPr>
            </a:br>
            <a:endParaRPr lang="fr-FR" sz="2000" dirty="0"/>
          </a:p>
        </p:txBody>
      </p:sp>
    </p:spTree>
    <p:extLst>
      <p:ext uri="{BB962C8B-B14F-4D97-AF65-F5344CB8AC3E}">
        <p14:creationId xmlns:p14="http://schemas.microsoft.com/office/powerpoint/2010/main" val="79118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a:xfrm>
            <a:off x="263352" y="332656"/>
            <a:ext cx="11737304" cy="6336704"/>
          </a:xfrm>
        </p:spPr>
        <p:txBody>
          <a:bodyPr>
            <a:noAutofit/>
          </a:bodyPr>
          <a:lstStyle/>
          <a:p>
            <a:pPr algn="ctr">
              <a:buNone/>
            </a:pPr>
            <a:endParaRPr lang="fr-FR" sz="2000" dirty="0">
              <a:solidFill>
                <a:srgbClr val="7030A0"/>
              </a:solidFill>
              <a:latin typeface="Arial" panose="020B0604020202020204" pitchFamily="34" charset="0"/>
              <a:cs typeface="Arial" panose="020B0604020202020204" pitchFamily="34" charset="0"/>
            </a:endParaRPr>
          </a:p>
          <a:p>
            <a:pPr algn="just" fontAlgn="base"/>
            <a:r>
              <a:rPr lang="fr-FR" sz="2500" dirty="0">
                <a:latin typeface="Arial" panose="020B0604020202020204" pitchFamily="34" charset="0"/>
                <a:cs typeface="Arial" panose="020B0604020202020204" pitchFamily="34" charset="0"/>
              </a:rPr>
              <a:t>Le réseau « paire de cuivre » très peu développé sur le continent à empêché les africains de profiter pleinement de l’ADSL. La fibre optique, quant à elle, par son coût exorbitant reste réservée aux grandes agglomérations sans résoudre la problématique de l’acheminement complet jusqu’à l’abonné.</a:t>
            </a:r>
          </a:p>
          <a:p>
            <a:pPr marL="0" indent="0" algn="just" fontAlgn="base">
              <a:buNone/>
            </a:pPr>
            <a:endParaRPr lang="fr-FR" sz="800" dirty="0">
              <a:latin typeface="Arial" panose="020B0604020202020204" pitchFamily="34" charset="0"/>
              <a:cs typeface="Arial" panose="020B0604020202020204" pitchFamily="34" charset="0"/>
            </a:endParaRPr>
          </a:p>
          <a:p>
            <a:pPr algn="just" fontAlgn="base"/>
            <a:r>
              <a:rPr lang="fr-FR" sz="2500" dirty="0">
                <a:latin typeface="Arial" panose="020B0604020202020204" pitchFamily="34" charset="0"/>
                <a:cs typeface="Arial" panose="020B0604020202020204" pitchFamily="34" charset="0"/>
              </a:rPr>
              <a:t>C’est à partir de ce constat et après plusieurs années de recherche que le RENAL-SMART 80/20 un système de communication sans fil a été breveté pour permettre à tous de bénéficier des avantages de la fibre optique à savoir son débit et sa qualité sans ses contraintes que sont son coût et le génie civil.</a:t>
            </a:r>
          </a:p>
          <a:p>
            <a:pPr algn="just" fontAlgn="base"/>
            <a:endParaRPr lang="fr-FR" sz="800" dirty="0">
              <a:latin typeface="Arial" panose="020B0604020202020204" pitchFamily="34" charset="0"/>
              <a:cs typeface="Arial" panose="020B0604020202020204" pitchFamily="34" charset="0"/>
            </a:endParaRPr>
          </a:p>
          <a:p>
            <a:pPr algn="just" fontAlgn="base"/>
            <a:r>
              <a:rPr lang="fr-FR" sz="2500" dirty="0">
                <a:latin typeface="Arial" panose="020B0604020202020204" pitchFamily="34" charset="0"/>
                <a:cs typeface="Arial" panose="020B0604020202020204" pitchFamily="34" charset="0"/>
              </a:rPr>
              <a:t>Notre « </a:t>
            </a:r>
            <a:r>
              <a:rPr lang="fr-FR" sz="2500" i="1" dirty="0">
                <a:latin typeface="Arial" panose="020B0604020202020204" pitchFamily="34" charset="0"/>
                <a:cs typeface="Arial" panose="020B0604020202020204" pitchFamily="34" charset="0"/>
              </a:rPr>
              <a:t>fibre par air</a:t>
            </a:r>
            <a:r>
              <a:rPr lang="fr-FR" sz="2500" dirty="0">
                <a:latin typeface="Arial" panose="020B0604020202020204" pitchFamily="34" charset="0"/>
                <a:cs typeface="Arial" panose="020B0604020202020204" pitchFamily="34" charset="0"/>
              </a:rPr>
              <a:t> » est un réseau de plusieurs gigabits qui offre la possibilité de déployer des réseaux </a:t>
            </a:r>
            <a:r>
              <a:rPr lang="fr-FR" sz="2500" dirty="0" err="1">
                <a:latin typeface="Arial" panose="020B0604020202020204" pitchFamily="34" charset="0"/>
                <a:cs typeface="Arial" panose="020B0604020202020204" pitchFamily="34" charset="0"/>
              </a:rPr>
              <a:t>multiplay</a:t>
            </a:r>
            <a:r>
              <a:rPr lang="fr-FR" sz="2500" dirty="0">
                <a:latin typeface="Arial" panose="020B0604020202020204" pitchFamily="34" charset="0"/>
                <a:cs typeface="Arial" panose="020B0604020202020204" pitchFamily="34" charset="0"/>
              </a:rPr>
              <a:t> (TV, Téléphonie, Internet…) pour le plus grand bonheur de vos abonnés. Notre technologie s’adapte à tous les contextes et peut venir en complément d’un réseau existant pour permettre une continuité de service partout et pour tous.</a:t>
            </a:r>
          </a:p>
          <a:p>
            <a:pPr fontAlgn="base">
              <a:buNone/>
            </a:pPr>
            <a:endParaRPr lang="fr-FR" sz="2000" dirty="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AB89794E-0154-4E06-ABDD-76013002A97A}"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a:xfrm>
            <a:off x="335360" y="332656"/>
            <a:ext cx="11593288" cy="6022904"/>
          </a:xfrm>
        </p:spPr>
        <p:txBody>
          <a:bodyPr>
            <a:normAutofit fontScale="25000" lnSpcReduction="20000"/>
          </a:bodyPr>
          <a:lstStyle/>
          <a:p>
            <a:pPr>
              <a:buNone/>
            </a:pPr>
            <a:endParaRPr lang="fr-FR" dirty="0"/>
          </a:p>
          <a:p>
            <a:pPr marL="0" indent="0">
              <a:buNone/>
            </a:pPr>
            <a:r>
              <a:rPr lang="fr-FR" sz="9600" b="1" dirty="0">
                <a:solidFill>
                  <a:srgbClr val="0070C0"/>
                </a:solidFill>
              </a:rPr>
              <a:t>Description générale du système RENAL-SMART 80/20</a:t>
            </a:r>
          </a:p>
          <a:p>
            <a:pPr marL="0" indent="0">
              <a:buNone/>
            </a:pPr>
            <a:endParaRPr lang="fr-FR" sz="9600" b="1" dirty="0"/>
          </a:p>
          <a:p>
            <a:pPr algn="just"/>
            <a:r>
              <a:rPr lang="fr-FR" sz="9600" dirty="0">
                <a:solidFill>
                  <a:schemeClr val="tx1"/>
                </a:solidFill>
                <a:latin typeface="Arial" panose="020B0604020202020204" pitchFamily="34" charset="0"/>
                <a:cs typeface="Arial" panose="020B0604020202020204" pitchFamily="34" charset="0"/>
              </a:rPr>
              <a:t>La solution proposée repose sur un système polyvalent de communication sans fil. Le RENAL-SMART 80/20 est un point à multipoint (PTMP) système avec ses principaux composants sont les modems, multiplexeurs, radios, antennes et les CPE.</a:t>
            </a:r>
          </a:p>
          <a:p>
            <a:pPr algn="just"/>
            <a:r>
              <a:rPr lang="fr-FR" sz="9600" dirty="0">
                <a:solidFill>
                  <a:schemeClr val="tx1"/>
                </a:solidFill>
                <a:latin typeface="Arial" panose="020B0604020202020204" pitchFamily="34" charset="0"/>
                <a:cs typeface="Arial" panose="020B0604020202020204" pitchFamily="34" charset="0"/>
              </a:rPr>
              <a:t>Notre technologie de multiplexage permet l'agrégation de multiples canaux indépendants (modems) à travers nos radios à TRES large bande et d'antennes sur une interface d'air unique. Cela fonctionne de la même manière que le multiplexage optique, qui combine des longueurs d'onde différentes dans une seule fibre pour augmenter la capacité.</a:t>
            </a:r>
          </a:p>
          <a:p>
            <a:pPr algn="just"/>
            <a:r>
              <a:rPr lang="fr-FR" sz="9600" dirty="0">
                <a:solidFill>
                  <a:schemeClr val="tx1"/>
                </a:solidFill>
                <a:latin typeface="Arial" panose="020B0604020202020204" pitchFamily="34" charset="0"/>
                <a:cs typeface="Arial" panose="020B0604020202020204" pitchFamily="34" charset="0"/>
              </a:rPr>
              <a:t>La technologie et l'architecture du RENAL-SMART 80/20 permettent aux fournisseurs de services d'offrir une bande passante adaptée à travers une large dispersion géographique des points d'extrémité. Cela permet une grande variété d'applications dans un seul système.</a:t>
            </a:r>
          </a:p>
        </p:txBody>
      </p:sp>
      <p:sp>
        <p:nvSpPr>
          <p:cNvPr id="3" name="Espace réservé du numéro de diapositive 2"/>
          <p:cNvSpPr>
            <a:spLocks noGrp="1"/>
          </p:cNvSpPr>
          <p:nvPr>
            <p:ph type="sldNum" sz="quarter" idx="12"/>
          </p:nvPr>
        </p:nvSpPr>
        <p:spPr/>
        <p:txBody>
          <a:bodyPr/>
          <a:lstStyle/>
          <a:p>
            <a:fld id="{AB89794E-0154-4E06-ABDD-76013002A97A}"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B920245-63BF-4C49-AB8A-5244B7758B98}"/>
              </a:ext>
            </a:extLst>
          </p:cNvPr>
          <p:cNvPicPr>
            <a:picLocks noChangeAspect="1"/>
          </p:cNvPicPr>
          <p:nvPr/>
        </p:nvPicPr>
        <p:blipFill rotWithShape="1">
          <a:blip r:embed="rId2">
            <a:extLst>
              <a:ext uri="{28A0092B-C50C-407E-A947-70E740481C1C}">
                <a14:useLocalDpi xmlns:a14="http://schemas.microsoft.com/office/drawing/2010/main" val="0"/>
              </a:ext>
            </a:extLst>
          </a:blip>
          <a:srcRect t="5941"/>
          <a:stretch/>
        </p:blipFill>
        <p:spPr>
          <a:xfrm>
            <a:off x="47328" y="37469"/>
            <a:ext cx="12144672" cy="5638470"/>
          </a:xfrm>
          <a:prstGeom prst="rect">
            <a:avLst/>
          </a:prstGeom>
        </p:spPr>
      </p:pic>
      <p:pic>
        <p:nvPicPr>
          <p:cNvPr id="8" name="Image 7">
            <a:extLst>
              <a:ext uri="{FF2B5EF4-FFF2-40B4-BE49-F238E27FC236}">
                <a16:creationId xmlns:a16="http://schemas.microsoft.com/office/drawing/2014/main" id="{68706C94-99DB-485D-B628-8E42F912E394}"/>
              </a:ext>
            </a:extLst>
          </p:cNvPr>
          <p:cNvPicPr>
            <a:picLocks noChangeAspect="1"/>
          </p:cNvPicPr>
          <p:nvPr/>
        </p:nvPicPr>
        <p:blipFill>
          <a:blip r:embed="rId3"/>
          <a:stretch>
            <a:fillRect/>
          </a:stretch>
        </p:blipFill>
        <p:spPr>
          <a:xfrm>
            <a:off x="53074" y="3429000"/>
            <a:ext cx="1434414" cy="967738"/>
          </a:xfrm>
          <a:prstGeom prst="rect">
            <a:avLst/>
          </a:prstGeom>
        </p:spPr>
      </p:pic>
      <p:sp>
        <p:nvSpPr>
          <p:cNvPr id="9" name="ZoneTexte 8">
            <a:extLst>
              <a:ext uri="{FF2B5EF4-FFF2-40B4-BE49-F238E27FC236}">
                <a16:creationId xmlns:a16="http://schemas.microsoft.com/office/drawing/2014/main" id="{5D98F9CB-9386-4530-BABB-856E2CBFDB9E}"/>
              </a:ext>
            </a:extLst>
          </p:cNvPr>
          <p:cNvSpPr txBox="1"/>
          <p:nvPr/>
        </p:nvSpPr>
        <p:spPr>
          <a:xfrm>
            <a:off x="1482078" y="3135758"/>
            <a:ext cx="1728192" cy="1200329"/>
          </a:xfrm>
          <a:prstGeom prst="rect">
            <a:avLst/>
          </a:prstGeom>
          <a:noFill/>
        </p:spPr>
        <p:txBody>
          <a:bodyPr wrap="square" rtlCol="0">
            <a:spAutoFit/>
          </a:bodyPr>
          <a:lstStyle/>
          <a:p>
            <a:r>
              <a:rPr lang="fr-FR" sz="1200" b="1" dirty="0">
                <a:latin typeface="Arial Black" panose="020B0A04020102020204" pitchFamily="34" charset="0"/>
              </a:rPr>
              <a:t>Interconnexion vers:</a:t>
            </a:r>
            <a:r>
              <a:rPr lang="fr-FR" sz="1200" b="1" dirty="0">
                <a:solidFill>
                  <a:srgbClr val="C00000"/>
                </a:solidFill>
                <a:latin typeface="Arial Black" panose="020B0A04020102020204" pitchFamily="34" charset="0"/>
              </a:rPr>
              <a:t> Opérateurs télécom, fibre optique, GSM, Satellite, CDMA, </a:t>
            </a:r>
            <a:r>
              <a:rPr lang="fr-FR" sz="1200" b="1" dirty="0" err="1">
                <a:solidFill>
                  <a:srgbClr val="C00000"/>
                </a:solidFill>
                <a:latin typeface="Arial Black" panose="020B0A04020102020204" pitchFamily="34" charset="0"/>
              </a:rPr>
              <a:t>Etc</a:t>
            </a:r>
            <a:r>
              <a:rPr lang="fr-FR" sz="1200" b="1" dirty="0">
                <a:solidFill>
                  <a:srgbClr val="C00000"/>
                </a:solidFill>
                <a:latin typeface="Arial Black" panose="020B0A04020102020204" pitchFamily="34" charset="0"/>
              </a:rPr>
              <a:t>,,</a:t>
            </a:r>
          </a:p>
        </p:txBody>
      </p:sp>
      <p:sp>
        <p:nvSpPr>
          <p:cNvPr id="10" name="ZoneTexte 9">
            <a:extLst>
              <a:ext uri="{FF2B5EF4-FFF2-40B4-BE49-F238E27FC236}">
                <a16:creationId xmlns:a16="http://schemas.microsoft.com/office/drawing/2014/main" id="{6EBEFC06-7BE6-4EFB-B238-8ABE5417AD49}"/>
              </a:ext>
            </a:extLst>
          </p:cNvPr>
          <p:cNvSpPr txBox="1"/>
          <p:nvPr/>
        </p:nvSpPr>
        <p:spPr>
          <a:xfrm>
            <a:off x="949237" y="5684256"/>
            <a:ext cx="7470039" cy="369332"/>
          </a:xfrm>
          <a:prstGeom prst="rect">
            <a:avLst/>
          </a:prstGeom>
          <a:noFill/>
        </p:spPr>
        <p:txBody>
          <a:bodyPr wrap="square" rtlCol="0">
            <a:spAutoFit/>
          </a:bodyPr>
          <a:lstStyle/>
          <a:p>
            <a:r>
              <a:rPr lang="fr-FR" b="1" dirty="0">
                <a:solidFill>
                  <a:srgbClr val="FF00FF"/>
                </a:solidFill>
                <a:latin typeface="Arial Black" panose="020B0A04020102020204" pitchFamily="34" charset="0"/>
              </a:rPr>
              <a:t>RENAL-SMART 80/20: STATION DE BASE AUTONOME</a:t>
            </a:r>
          </a:p>
        </p:txBody>
      </p:sp>
      <p:sp>
        <p:nvSpPr>
          <p:cNvPr id="12" name="Rectangle 11">
            <a:extLst>
              <a:ext uri="{FF2B5EF4-FFF2-40B4-BE49-F238E27FC236}">
                <a16:creationId xmlns:a16="http://schemas.microsoft.com/office/drawing/2014/main" id="{FA2F0768-B46D-48C2-9BA6-748DF0824B22}"/>
              </a:ext>
            </a:extLst>
          </p:cNvPr>
          <p:cNvSpPr/>
          <p:nvPr/>
        </p:nvSpPr>
        <p:spPr>
          <a:xfrm>
            <a:off x="9109969" y="2415281"/>
            <a:ext cx="1189608" cy="159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Administrations</a:t>
            </a:r>
          </a:p>
        </p:txBody>
      </p:sp>
      <p:pic>
        <p:nvPicPr>
          <p:cNvPr id="13" name="Image 12">
            <a:extLst>
              <a:ext uri="{FF2B5EF4-FFF2-40B4-BE49-F238E27FC236}">
                <a16:creationId xmlns:a16="http://schemas.microsoft.com/office/drawing/2014/main" id="{13B91E03-1238-4EE8-9A83-E11F75B17266}"/>
              </a:ext>
            </a:extLst>
          </p:cNvPr>
          <p:cNvPicPr>
            <a:picLocks noChangeAspect="1"/>
          </p:cNvPicPr>
          <p:nvPr/>
        </p:nvPicPr>
        <p:blipFill>
          <a:blip r:embed="rId4"/>
          <a:stretch>
            <a:fillRect/>
          </a:stretch>
        </p:blipFill>
        <p:spPr>
          <a:xfrm rot="21410338">
            <a:off x="2494614" y="248069"/>
            <a:ext cx="5186546" cy="431757"/>
          </a:xfrm>
          <a:prstGeom prst="rect">
            <a:avLst/>
          </a:prstGeom>
        </p:spPr>
      </p:pic>
      <p:pic>
        <p:nvPicPr>
          <p:cNvPr id="14" name="Image 13">
            <a:extLst>
              <a:ext uri="{FF2B5EF4-FFF2-40B4-BE49-F238E27FC236}">
                <a16:creationId xmlns:a16="http://schemas.microsoft.com/office/drawing/2014/main" id="{FDA63FDA-1A71-4A15-B30D-960E09BD2782}"/>
              </a:ext>
            </a:extLst>
          </p:cNvPr>
          <p:cNvPicPr>
            <a:picLocks noChangeAspect="1"/>
          </p:cNvPicPr>
          <p:nvPr/>
        </p:nvPicPr>
        <p:blipFill>
          <a:blip r:embed="rId4"/>
          <a:stretch>
            <a:fillRect/>
          </a:stretch>
        </p:blipFill>
        <p:spPr>
          <a:xfrm>
            <a:off x="948358" y="1078289"/>
            <a:ext cx="3419450" cy="385327"/>
          </a:xfrm>
          <a:prstGeom prst="rect">
            <a:avLst/>
          </a:prstGeom>
        </p:spPr>
      </p:pic>
      <p:sp>
        <p:nvSpPr>
          <p:cNvPr id="15" name="Rectangle 14">
            <a:extLst>
              <a:ext uri="{FF2B5EF4-FFF2-40B4-BE49-F238E27FC236}">
                <a16:creationId xmlns:a16="http://schemas.microsoft.com/office/drawing/2014/main" id="{D7CEFE14-E1D9-4BD1-A8C9-A0C7BB2D7523}"/>
              </a:ext>
            </a:extLst>
          </p:cNvPr>
          <p:cNvSpPr/>
          <p:nvPr/>
        </p:nvSpPr>
        <p:spPr>
          <a:xfrm>
            <a:off x="911424" y="757117"/>
            <a:ext cx="3312367" cy="1874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Arial Black" panose="020B0A04020102020204" pitchFamily="34" charset="0"/>
              </a:rPr>
              <a:t>5km  - 40km de rayon</a:t>
            </a:r>
          </a:p>
        </p:txBody>
      </p:sp>
      <p:sp>
        <p:nvSpPr>
          <p:cNvPr id="16" name="ZoneTexte 15">
            <a:extLst>
              <a:ext uri="{FF2B5EF4-FFF2-40B4-BE49-F238E27FC236}">
                <a16:creationId xmlns:a16="http://schemas.microsoft.com/office/drawing/2014/main" id="{5CC5A146-8E47-4D13-B4D0-F088A14A0375}"/>
              </a:ext>
            </a:extLst>
          </p:cNvPr>
          <p:cNvSpPr txBox="1"/>
          <p:nvPr/>
        </p:nvSpPr>
        <p:spPr>
          <a:xfrm>
            <a:off x="1222444" y="5940542"/>
            <a:ext cx="7704856" cy="830997"/>
          </a:xfrm>
          <a:prstGeom prst="rect">
            <a:avLst/>
          </a:prstGeom>
          <a:noFill/>
        </p:spPr>
        <p:txBody>
          <a:bodyPr wrap="square" rtlCol="0">
            <a:spAutoFit/>
          </a:bodyPr>
          <a:lstStyle/>
          <a:p>
            <a:r>
              <a:rPr lang="fr-FR" sz="1600" dirty="0"/>
              <a:t>De la </a:t>
            </a:r>
            <a:r>
              <a:rPr lang="fr-FR" sz="1600" b="1" dirty="0"/>
              <a:t>Station de Base</a:t>
            </a:r>
            <a:r>
              <a:rPr lang="fr-FR" sz="1600" dirty="0"/>
              <a:t> vers les CPE (Box, 4G LTE, Hot Spot wifi, </a:t>
            </a:r>
            <a:r>
              <a:rPr lang="fr-FR" sz="1600" dirty="0" err="1"/>
              <a:t>Dect</a:t>
            </a:r>
            <a:r>
              <a:rPr lang="fr-FR" sz="1600" dirty="0"/>
              <a:t>, TV). </a:t>
            </a:r>
          </a:p>
          <a:p>
            <a:endParaRPr lang="fr-FR" sz="1600" dirty="0"/>
          </a:p>
          <a:p>
            <a:r>
              <a:rPr lang="fr-FR" sz="1600" dirty="0"/>
              <a:t>Les </a:t>
            </a:r>
            <a:r>
              <a:rPr lang="fr-FR" sz="1600" b="1" dirty="0"/>
              <a:t>Station Relais </a:t>
            </a:r>
            <a:r>
              <a:rPr lang="fr-FR" sz="1600" dirty="0"/>
              <a:t>sont installées uniquement en cas d’obstacles sur le périmètre.</a:t>
            </a:r>
          </a:p>
        </p:txBody>
      </p:sp>
    </p:spTree>
    <p:extLst>
      <p:ext uri="{BB962C8B-B14F-4D97-AF65-F5344CB8AC3E}">
        <p14:creationId xmlns:p14="http://schemas.microsoft.com/office/powerpoint/2010/main" val="91126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E8A63A-4E64-5F2E-C782-2C6119A2698B}"/>
              </a:ext>
            </a:extLst>
          </p:cNvPr>
          <p:cNvSpPr>
            <a:spLocks noGrp="1"/>
          </p:cNvSpPr>
          <p:nvPr>
            <p:ph idx="1"/>
          </p:nvPr>
        </p:nvSpPr>
        <p:spPr>
          <a:xfrm>
            <a:off x="335360" y="1115348"/>
            <a:ext cx="5631380" cy="5566625"/>
          </a:xfrm>
        </p:spPr>
        <p:txBody>
          <a:bodyPr>
            <a:noAutofit/>
          </a:bodyPr>
          <a:lstStyle/>
          <a:p>
            <a:pPr marL="0" indent="0" algn="just">
              <a:buNone/>
            </a:pPr>
            <a:r>
              <a:rPr lang="fr-FR" dirty="0">
                <a:latin typeface="Times New Roman" panose="02020603050405020304" pitchFamily="18" charset="0"/>
                <a:cs typeface="Times New Roman" panose="02020603050405020304" pitchFamily="18" charset="0"/>
              </a:rPr>
              <a:t>​</a:t>
            </a:r>
            <a:r>
              <a:rPr lang="fr-FR" sz="2300" dirty="0">
                <a:latin typeface="Times New Roman" panose="02020603050405020304" pitchFamily="18" charset="0"/>
                <a:cs typeface="Times New Roman" panose="02020603050405020304" pitchFamily="18" charset="0"/>
              </a:rPr>
              <a:t>Le Groupe KA Technologies (KATEC</a:t>
            </a:r>
            <a:r>
              <a:rPr lang="fr-FR" sz="2300">
                <a:latin typeface="Times New Roman" panose="02020603050405020304" pitchFamily="18" charset="0"/>
                <a:cs typeface="Times New Roman" panose="02020603050405020304" pitchFamily="18" charset="0"/>
              </a:rPr>
              <a:t>), situé </a:t>
            </a:r>
            <a:r>
              <a:rPr lang="fr-FR" sz="2300" dirty="0">
                <a:latin typeface="Times New Roman" panose="02020603050405020304" pitchFamily="18" charset="0"/>
                <a:cs typeface="Times New Roman" panose="02020603050405020304" pitchFamily="18" charset="0"/>
              </a:rPr>
              <a:t>à Paris, est spécialisé dans la recherche et l’exploitation d’innovations technologique, économique et sociale. Il se distingue par son principe fondamental du « tout pour le plus grand nombre ».</a:t>
            </a:r>
          </a:p>
          <a:p>
            <a:pPr marL="0" indent="0" algn="just">
              <a:buNone/>
            </a:pPr>
            <a:r>
              <a:rPr lang="fr-FR" sz="2300" dirty="0">
                <a:latin typeface="Times New Roman" panose="02020603050405020304" pitchFamily="18" charset="0"/>
                <a:cs typeface="Times New Roman" panose="02020603050405020304" pitchFamily="18" charset="0"/>
              </a:rPr>
              <a:t>La société met ainsi au cœur de ses actions, une orientation multidirectionnelle à impacts technologique, économique et surtout social - à travers l’exploitation de ses innovations de ruptures dont des brevets d’invention.</a:t>
            </a:r>
          </a:p>
        </p:txBody>
      </p:sp>
      <p:sp>
        <p:nvSpPr>
          <p:cNvPr id="4" name="ZoneTexte 3">
            <a:extLst>
              <a:ext uri="{FF2B5EF4-FFF2-40B4-BE49-F238E27FC236}">
                <a16:creationId xmlns:a16="http://schemas.microsoft.com/office/drawing/2014/main" id="{DEF60934-1B87-46DB-1FDC-83BA8C8346DA}"/>
              </a:ext>
            </a:extLst>
          </p:cNvPr>
          <p:cNvSpPr txBox="1"/>
          <p:nvPr/>
        </p:nvSpPr>
        <p:spPr>
          <a:xfrm>
            <a:off x="1131640" y="554077"/>
            <a:ext cx="3326552" cy="461665"/>
          </a:xfrm>
          <a:prstGeom prst="rect">
            <a:avLst/>
          </a:prstGeom>
          <a:noFill/>
        </p:spPr>
        <p:txBody>
          <a:bodyPr wrap="none" rtlCol="0">
            <a:spAutoFit/>
          </a:bodyPr>
          <a:lstStyle/>
          <a:p>
            <a:pPr defTabSz="609585">
              <a:defRPr/>
            </a:pPr>
            <a:r>
              <a:rPr lang="fr-FR" sz="2400" b="1" dirty="0">
                <a:solidFill>
                  <a:prstClr val="black"/>
                </a:solidFill>
                <a:latin typeface="Poppins" panose="00000500000000000000" pitchFamily="2" charset="0"/>
                <a:cs typeface="Poppins" panose="00000500000000000000" pitchFamily="2" charset="0"/>
              </a:rPr>
              <a:t>QUI SOMMES NOUS ?</a:t>
            </a:r>
          </a:p>
        </p:txBody>
      </p:sp>
      <p:sp>
        <p:nvSpPr>
          <p:cNvPr id="5" name="Rectangle 4">
            <a:extLst>
              <a:ext uri="{FF2B5EF4-FFF2-40B4-BE49-F238E27FC236}">
                <a16:creationId xmlns:a16="http://schemas.microsoft.com/office/drawing/2014/main" id="{C656CC98-8283-55E5-76EB-4A5C3E032C79}"/>
              </a:ext>
            </a:extLst>
          </p:cNvPr>
          <p:cNvSpPr/>
          <p:nvPr/>
        </p:nvSpPr>
        <p:spPr>
          <a:xfrm>
            <a:off x="6225261" y="1169046"/>
            <a:ext cx="5665524" cy="5459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fr-FR" sz="2400" b="1" dirty="0">
                <a:solidFill>
                  <a:prstClr val="black"/>
                </a:solidFill>
                <a:latin typeface="Arial Black" panose="020B0A04020102020204" pitchFamily="34" charset="0"/>
                <a:cs typeface="Arial" panose="020B0604020202020204" pitchFamily="34" charset="0"/>
              </a:rPr>
              <a:t>Nous sommes équipementier et </a:t>
            </a:r>
            <a:r>
              <a:rPr lang="fr-FR" sz="2400" b="1" dirty="0" err="1">
                <a:solidFill>
                  <a:prstClr val="black"/>
                </a:solidFill>
                <a:latin typeface="Arial Black" panose="020B0A04020102020204" pitchFamily="34" charset="0"/>
                <a:cs typeface="Arial" panose="020B0604020202020204" pitchFamily="34" charset="0"/>
              </a:rPr>
              <a:t>infrastructurier</a:t>
            </a:r>
            <a:r>
              <a:rPr lang="fr-FR" sz="2400" b="1" dirty="0">
                <a:solidFill>
                  <a:prstClr val="black"/>
                </a:solidFill>
                <a:latin typeface="Arial Black" panose="020B0A04020102020204" pitchFamily="34" charset="0"/>
                <a:cs typeface="Arial" panose="020B0604020202020204" pitchFamily="34" charset="0"/>
              </a:rPr>
              <a:t> télécom</a:t>
            </a:r>
          </a:p>
          <a:p>
            <a:pPr algn="ctr" defTabSz="609585">
              <a:defRPr/>
            </a:pPr>
            <a:endParaRPr lang="fr-FR" sz="2533" b="1" dirty="0">
              <a:solidFill>
                <a:prstClr val="black"/>
              </a:solidFill>
              <a:latin typeface="Arial Black" panose="020B0A04020102020204" pitchFamily="34" charset="0"/>
              <a:cs typeface="Arial" panose="020B0604020202020204" pitchFamily="34" charset="0"/>
            </a:endParaRPr>
          </a:p>
          <a:p>
            <a:pPr algn="just" defTabSz="609585">
              <a:defRPr/>
            </a:pPr>
            <a:r>
              <a:rPr lang="fr-FR" sz="2533" b="1" dirty="0">
                <a:solidFill>
                  <a:srgbClr val="050505"/>
                </a:solidFill>
                <a:latin typeface="Times New Roman" panose="02020603050405020304" pitchFamily="18" charset="0"/>
                <a:cs typeface="Times New Roman" panose="02020603050405020304" pitchFamily="18" charset="0"/>
              </a:rPr>
              <a:t>Équipementier</a:t>
            </a:r>
            <a:r>
              <a:rPr lang="fr-FR" sz="2533" dirty="0">
                <a:solidFill>
                  <a:srgbClr val="050505"/>
                </a:solidFill>
                <a:latin typeface="Times New Roman" panose="02020603050405020304" pitchFamily="18" charset="0"/>
                <a:cs typeface="Times New Roman" panose="02020603050405020304" pitchFamily="18" charset="0"/>
              </a:rPr>
              <a:t> : </a:t>
            </a:r>
            <a:r>
              <a:rPr lang="fr-FR" sz="2533" dirty="0">
                <a:solidFill>
                  <a:prstClr val="black"/>
                </a:solidFill>
                <a:latin typeface="Times New Roman" panose="02020603050405020304" pitchFamily="18" charset="0"/>
                <a:cs typeface="Times New Roman" panose="02020603050405020304" pitchFamily="18" charset="0"/>
              </a:rPr>
              <a:t>Nous concevons, développons, fabriquons et assemblons des équipements télécom de haute technologie et des solutions numériques innovantes</a:t>
            </a:r>
            <a:r>
              <a:rPr lang="fr-FR" sz="2533" dirty="0">
                <a:solidFill>
                  <a:srgbClr val="050505"/>
                </a:solidFill>
                <a:latin typeface="Times New Roman" panose="02020603050405020304" pitchFamily="18" charset="0"/>
                <a:cs typeface="Times New Roman" panose="02020603050405020304" pitchFamily="18" charset="0"/>
              </a:rPr>
              <a:t>.</a:t>
            </a:r>
          </a:p>
          <a:p>
            <a:pPr algn="just" defTabSz="609585">
              <a:defRPr/>
            </a:pPr>
            <a:endParaRPr lang="fr-FR" sz="2533" dirty="0">
              <a:solidFill>
                <a:srgbClr val="050505"/>
              </a:solidFill>
              <a:latin typeface="Times New Roman" panose="02020603050405020304" pitchFamily="18" charset="0"/>
              <a:cs typeface="Times New Roman" panose="02020603050405020304" pitchFamily="18" charset="0"/>
            </a:endParaRPr>
          </a:p>
          <a:p>
            <a:pPr algn="just" defTabSz="609585">
              <a:defRPr/>
            </a:pPr>
            <a:r>
              <a:rPr lang="fr-FR" sz="2533" b="1" dirty="0" err="1">
                <a:solidFill>
                  <a:srgbClr val="050505"/>
                </a:solidFill>
                <a:latin typeface="Times New Roman" panose="02020603050405020304" pitchFamily="18" charset="0"/>
                <a:cs typeface="Times New Roman" panose="02020603050405020304" pitchFamily="18" charset="0"/>
              </a:rPr>
              <a:t>Infrastructurier</a:t>
            </a:r>
            <a:r>
              <a:rPr lang="fr-FR" sz="2533" b="1" dirty="0">
                <a:solidFill>
                  <a:prstClr val="black"/>
                </a:solidFill>
                <a:latin typeface="Times New Roman" panose="02020603050405020304" pitchFamily="18" charset="0"/>
                <a:cs typeface="Times New Roman" panose="02020603050405020304" pitchFamily="18" charset="0"/>
              </a:rPr>
              <a:t>:</a:t>
            </a:r>
            <a:r>
              <a:rPr lang="fr-FR" sz="2533" dirty="0">
                <a:solidFill>
                  <a:prstClr val="black"/>
                </a:solidFill>
                <a:latin typeface="Times New Roman" panose="02020603050405020304" pitchFamily="18" charset="0"/>
                <a:cs typeface="Times New Roman" panose="02020603050405020304" pitchFamily="18" charset="0"/>
              </a:rPr>
              <a:t> Nous concevons, déployons et exploitons des infrastructures télécom et plateforme numériques pour le compte des États ou des entités privées</a:t>
            </a:r>
            <a:r>
              <a:rPr lang="fr-FR" sz="2533" dirty="0">
                <a:solidFill>
                  <a:srgbClr val="050505"/>
                </a:solidFill>
                <a:latin typeface="Times New Roman" panose="02020603050405020304" pitchFamily="18" charset="0"/>
                <a:cs typeface="Times New Roman" panose="02020603050405020304" pitchFamily="18" charset="0"/>
              </a:rPr>
              <a:t>.</a:t>
            </a:r>
          </a:p>
          <a:p>
            <a:pPr algn="ctr" defTabSz="609585">
              <a:defRPr/>
            </a:pPr>
            <a:endParaRPr lang="en-SV" sz="900" dirty="0">
              <a:solidFill>
                <a:prstClr val="white"/>
              </a:solidFill>
              <a:latin typeface="Tw Cen MT" panose="020B0602020104020603"/>
            </a:endParaRPr>
          </a:p>
        </p:txBody>
      </p:sp>
      <p:sp>
        <p:nvSpPr>
          <p:cNvPr id="6" name="Titre 1">
            <a:extLst>
              <a:ext uri="{FF2B5EF4-FFF2-40B4-BE49-F238E27FC236}">
                <a16:creationId xmlns:a16="http://schemas.microsoft.com/office/drawing/2014/main" id="{19A474AA-7973-75E5-2A5B-A5FC5167485D}"/>
              </a:ext>
            </a:extLst>
          </p:cNvPr>
          <p:cNvSpPr txBox="1">
            <a:spLocks/>
          </p:cNvSpPr>
          <p:nvPr/>
        </p:nvSpPr>
        <p:spPr>
          <a:xfrm>
            <a:off x="6348557" y="468834"/>
            <a:ext cx="4662943" cy="54677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kern="1200">
                <a:solidFill>
                  <a:schemeClr val="bg2">
                    <a:lumMod val="25000"/>
                  </a:schemeClr>
                </a:solidFill>
                <a:latin typeface="+mj-lt"/>
                <a:ea typeface="+mj-ea"/>
                <a:cs typeface="+mj-cs"/>
              </a:defRPr>
            </a:lvl1pPr>
          </a:lstStyle>
          <a:p>
            <a:pPr algn="ctr" defTabSz="1219170">
              <a:defRPr/>
            </a:pPr>
            <a:r>
              <a:rPr lang="fr-FR" sz="2133" b="1" dirty="0">
                <a:solidFill>
                  <a:prstClr val="black"/>
                </a:solidFill>
                <a:latin typeface="Poppins" panose="00000500000000000000" pitchFamily="2" charset="0"/>
                <a:cs typeface="Poppins" panose="00000500000000000000" pitchFamily="2" charset="0"/>
              </a:rPr>
              <a:t>CE QUE NOUS FAISONS</a:t>
            </a:r>
          </a:p>
        </p:txBody>
      </p:sp>
    </p:spTree>
    <p:extLst>
      <p:ext uri="{BB962C8B-B14F-4D97-AF65-F5344CB8AC3E}">
        <p14:creationId xmlns:p14="http://schemas.microsoft.com/office/powerpoint/2010/main" val="4042023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07368" y="332656"/>
            <a:ext cx="11665296" cy="6264696"/>
          </a:xfrm>
        </p:spPr>
        <p:txBody>
          <a:bodyPr>
            <a:normAutofit fontScale="32500" lnSpcReduction="20000"/>
          </a:bodyPr>
          <a:lstStyle/>
          <a:p>
            <a:pPr marL="0" indent="0" algn="just">
              <a:buNone/>
            </a:pPr>
            <a:r>
              <a:rPr lang="fr-FR" sz="5600" b="1" dirty="0">
                <a:solidFill>
                  <a:srgbClr val="00B050"/>
                </a:solidFill>
                <a:latin typeface="Arial" panose="020B0604020202020204" pitchFamily="34" charset="0"/>
                <a:cs typeface="Arial" panose="020B0604020202020204" pitchFamily="34" charset="0"/>
              </a:rPr>
              <a:t>Réseau de grande capacité, « sans fil, sans limite</a:t>
            </a:r>
            <a:r>
              <a:rPr lang="fr-FR" sz="5600" dirty="0">
                <a:solidFill>
                  <a:srgbClr val="00B050"/>
                </a:solidFill>
                <a:latin typeface="Arial" panose="020B0604020202020204" pitchFamily="34" charset="0"/>
                <a:cs typeface="Arial" panose="020B0604020202020204" pitchFamily="34" charset="0"/>
              </a:rPr>
              <a:t> »: </a:t>
            </a:r>
            <a:r>
              <a:rPr lang="fr-FR" sz="5600" dirty="0">
                <a:latin typeface="Arial" panose="020B0604020202020204" pitchFamily="34" charset="0"/>
                <a:cs typeface="Arial" panose="020B0604020202020204" pitchFamily="34" charset="0"/>
              </a:rPr>
              <a:t>grâce à la capacité élevée des nombreux canaux, nous pouvons facilement acheminer en parallèle l’ensemble des applications qui demandent du très haut débit, telles que la TV haute définition ou la TV mobile.</a:t>
            </a:r>
          </a:p>
          <a:p>
            <a:pPr marL="0" indent="0" algn="just">
              <a:buNone/>
            </a:pPr>
            <a:r>
              <a:rPr lang="fr-FR" sz="5600" b="1" dirty="0">
                <a:solidFill>
                  <a:srgbClr val="00B050"/>
                </a:solidFill>
                <a:latin typeface="Arial" panose="020B0604020202020204" pitchFamily="34" charset="0"/>
                <a:cs typeface="Arial" panose="020B0604020202020204" pitchFamily="34" charset="0"/>
              </a:rPr>
              <a:t>Coûts de déploiement contrôlés</a:t>
            </a:r>
            <a:r>
              <a:rPr lang="fr-FR" sz="5600" dirty="0">
                <a:solidFill>
                  <a:srgbClr val="00B050"/>
                </a:solidFill>
                <a:latin typeface="Arial" panose="020B0604020202020204" pitchFamily="34" charset="0"/>
                <a:cs typeface="Arial" panose="020B0604020202020204" pitchFamily="34" charset="0"/>
              </a:rPr>
              <a:t>: </a:t>
            </a:r>
            <a:r>
              <a:rPr lang="fr-FR" sz="5600" dirty="0">
                <a:latin typeface="Arial" panose="020B0604020202020204" pitchFamily="34" charset="0"/>
                <a:cs typeface="Arial" panose="020B0604020202020204" pitchFamily="34" charset="0"/>
              </a:rPr>
              <a:t>notre architecture très flexible permet à l’opérateur d’adapter son réseau aux besoins de couverture géographique et aux capacités locales associées. Notre coût par abonné est jusqu’à dix fois moins élevé que celui d’une architecture Fibre To The Home (FTTH). Notre modèle commercial minimise les dépenses CAPEX initiales et les frais OPEX répétés du fournisseur d’accès, lui apportant une rentabilité beaucoup plus rapide que les déploiements FTTH traditionnels.</a:t>
            </a:r>
          </a:p>
          <a:p>
            <a:pPr marL="0" indent="0" algn="just">
              <a:buNone/>
            </a:pPr>
            <a:r>
              <a:rPr lang="fr-FR" sz="5600" b="1" dirty="0">
                <a:solidFill>
                  <a:srgbClr val="00B050"/>
                </a:solidFill>
                <a:latin typeface="Arial" panose="020B0604020202020204" pitchFamily="34" charset="0"/>
                <a:cs typeface="Arial" panose="020B0604020202020204" pitchFamily="34" charset="0"/>
              </a:rPr>
              <a:t>Mise en place rapide</a:t>
            </a:r>
            <a:r>
              <a:rPr lang="fr-FR" sz="5600" dirty="0">
                <a:solidFill>
                  <a:srgbClr val="00B050"/>
                </a:solidFill>
                <a:latin typeface="Arial" panose="020B0604020202020204" pitchFamily="34" charset="0"/>
                <a:cs typeface="Arial" panose="020B0604020202020204" pitchFamily="34" charset="0"/>
              </a:rPr>
              <a:t>: </a:t>
            </a:r>
            <a:r>
              <a:rPr lang="fr-FR" sz="5600" dirty="0">
                <a:latin typeface="Arial" panose="020B0604020202020204" pitchFamily="34" charset="0"/>
                <a:cs typeface="Arial" panose="020B0604020202020204" pitchFamily="34" charset="0"/>
              </a:rPr>
              <a:t>les opérateurs qui, dans le passé, n’en avaient pas les moyens, peuvent désormais étendre leur offre pour fournir des services multi-</a:t>
            </a:r>
            <a:r>
              <a:rPr lang="fr-FR" sz="5600" dirty="0" err="1">
                <a:latin typeface="Arial" panose="020B0604020202020204" pitchFamily="34" charset="0"/>
                <a:cs typeface="Arial" panose="020B0604020202020204" pitchFamily="34" charset="0"/>
              </a:rPr>
              <a:t>play</a:t>
            </a:r>
            <a:r>
              <a:rPr lang="fr-FR" sz="5600" dirty="0">
                <a:latin typeface="Arial" panose="020B0604020202020204" pitchFamily="34" charset="0"/>
                <a:cs typeface="Arial" panose="020B0604020202020204" pitchFamily="34" charset="0"/>
              </a:rPr>
              <a:t>, augmentant ainsi sensiblement leur revenu moyen par abonné (ARPU) ainsi que le taux de fidélisation.</a:t>
            </a:r>
          </a:p>
          <a:p>
            <a:pPr marL="0" indent="0" algn="just">
              <a:buNone/>
            </a:pPr>
            <a:r>
              <a:rPr lang="fr-FR" sz="5600" b="1" dirty="0">
                <a:solidFill>
                  <a:srgbClr val="00B050"/>
                </a:solidFill>
                <a:latin typeface="Arial" panose="020B0604020202020204" pitchFamily="34" charset="0"/>
                <a:cs typeface="Arial" panose="020B0604020202020204" pitchFamily="34" charset="0"/>
              </a:rPr>
              <a:t>Plus grande indépendance</a:t>
            </a:r>
            <a:r>
              <a:rPr lang="fr-FR" sz="5600" dirty="0">
                <a:solidFill>
                  <a:srgbClr val="00B050"/>
                </a:solidFill>
                <a:latin typeface="Arial" panose="020B0604020202020204" pitchFamily="34" charset="0"/>
                <a:cs typeface="Arial" panose="020B0604020202020204" pitchFamily="34" charset="0"/>
              </a:rPr>
              <a:t>: </a:t>
            </a:r>
            <a:r>
              <a:rPr lang="fr-FR" sz="5600" dirty="0">
                <a:latin typeface="Arial" panose="020B0604020202020204" pitchFamily="34" charset="0"/>
                <a:cs typeface="Arial" panose="020B0604020202020204" pitchFamily="34" charset="0"/>
              </a:rPr>
              <a:t>les services multi-</a:t>
            </a:r>
            <a:r>
              <a:rPr lang="fr-FR" sz="5600" dirty="0" err="1">
                <a:latin typeface="Arial" panose="020B0604020202020204" pitchFamily="34" charset="0"/>
                <a:cs typeface="Arial" panose="020B0604020202020204" pitchFamily="34" charset="0"/>
              </a:rPr>
              <a:t>play</a:t>
            </a:r>
            <a:r>
              <a:rPr lang="fr-FR" sz="5600" dirty="0">
                <a:latin typeface="Arial" panose="020B0604020202020204" pitchFamily="34" charset="0"/>
                <a:cs typeface="Arial" panose="020B0604020202020204" pitchFamily="34" charset="0"/>
              </a:rPr>
              <a:t> fournis pour d’autres opérateurs sont exemptés des accords traditionnels de dégroupage.</a:t>
            </a:r>
          </a:p>
          <a:p>
            <a:pPr marL="0" indent="0" algn="just">
              <a:buNone/>
            </a:pPr>
            <a:r>
              <a:rPr lang="fr-FR" sz="5600" b="1" dirty="0">
                <a:solidFill>
                  <a:srgbClr val="00B050"/>
                </a:solidFill>
                <a:latin typeface="Arial" panose="020B0604020202020204" pitchFamily="34" charset="0"/>
                <a:cs typeface="Arial" panose="020B0604020202020204" pitchFamily="34" charset="0"/>
              </a:rPr>
              <a:t>Innocuité totale</a:t>
            </a:r>
            <a:r>
              <a:rPr lang="fr-FR" sz="5600" dirty="0">
                <a:solidFill>
                  <a:srgbClr val="00B050"/>
                </a:solidFill>
                <a:latin typeface="Arial" panose="020B0604020202020204" pitchFamily="34" charset="0"/>
                <a:cs typeface="Arial" panose="020B0604020202020204" pitchFamily="34" charset="0"/>
              </a:rPr>
              <a:t>: </a:t>
            </a:r>
            <a:r>
              <a:rPr lang="fr-FR" sz="5600" dirty="0">
                <a:latin typeface="Arial" panose="020B0604020202020204" pitchFamily="34" charset="0"/>
                <a:cs typeface="Arial" panose="020B0604020202020204" pitchFamily="34" charset="0"/>
              </a:rPr>
              <a:t>notre système radio est le seul système de son secteur apportant une protection maximale contre les radiations. Les opérateurs ne sont donc pas soumis au lobbying des agences opposées aux radiations.</a:t>
            </a:r>
          </a:p>
          <a:p>
            <a:endParaRPr lang="fr-FR" dirty="0"/>
          </a:p>
        </p:txBody>
      </p:sp>
      <p:sp>
        <p:nvSpPr>
          <p:cNvPr id="3" name="Espace réservé du numéro de diapositive 2"/>
          <p:cNvSpPr>
            <a:spLocks noGrp="1"/>
          </p:cNvSpPr>
          <p:nvPr>
            <p:ph type="sldNum" sz="quarter" idx="12"/>
          </p:nvPr>
        </p:nvSpPr>
        <p:spPr/>
        <p:txBody>
          <a:bodyPr/>
          <a:lstStyle/>
          <a:p>
            <a:fld id="{AB89794E-0154-4E06-ABDD-76013002A97A}" type="slidenum">
              <a:rPr lang="fr-FR" smtClean="0"/>
              <a:pPr/>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35360" y="260648"/>
            <a:ext cx="11377264" cy="6094912"/>
          </a:xfrm>
        </p:spPr>
        <p:txBody>
          <a:bodyPr>
            <a:normAutofit fontScale="70000" lnSpcReduction="20000"/>
          </a:bodyPr>
          <a:lstStyle/>
          <a:p>
            <a:endParaRPr lang="fr-FR" dirty="0"/>
          </a:p>
          <a:p>
            <a:pPr>
              <a:buNone/>
            </a:pPr>
            <a:r>
              <a:rPr lang="fr-FR" sz="2400" dirty="0">
                <a:solidFill>
                  <a:srgbClr val="7030A0"/>
                </a:solidFill>
              </a:rPr>
              <a:t>Le RENAL-SMART 80/20 encore appelé « Satellite sur voie terrestre »</a:t>
            </a:r>
          </a:p>
          <a:p>
            <a:pPr algn="just"/>
            <a:r>
              <a:rPr lang="fr-FR" dirty="0">
                <a:solidFill>
                  <a:srgbClr val="0070C0"/>
                </a:solidFill>
              </a:rPr>
              <a:t>Il dispose de modules émetteur et récepteur audiovisuels. Il offre donc l’accès aux bouquets audiovisuels sur plusieurs canaux et permet la retransmission aussi bien que l’émission.</a:t>
            </a:r>
          </a:p>
          <a:p>
            <a:pPr>
              <a:buNone/>
            </a:pPr>
            <a:r>
              <a:rPr lang="fr-FR" dirty="0"/>
              <a:t>l’opérateur PWCS peut aussi :</a:t>
            </a:r>
          </a:p>
          <a:p>
            <a:pPr>
              <a:buFont typeface="Wingdings" pitchFamily="2" charset="2"/>
              <a:buChar char="§"/>
            </a:pPr>
            <a:r>
              <a:rPr lang="fr-FR" dirty="0"/>
              <a:t>+200 chaines TV numérique et Radio, MOBILE TV, IPTV, HDTV, VOD,  TV perso</a:t>
            </a:r>
          </a:p>
          <a:p>
            <a:r>
              <a:rPr lang="fr-FR" dirty="0"/>
              <a:t>Diffuser ses propres émissions et programmes audiovisuels en HD</a:t>
            </a:r>
          </a:p>
          <a:p>
            <a:r>
              <a:rPr lang="fr-FR" dirty="0"/>
              <a:t> Retransmettre des émissions directement reçues par le  PWCS</a:t>
            </a:r>
          </a:p>
          <a:p>
            <a:pPr algn="just"/>
            <a:r>
              <a:rPr lang="fr-FR" dirty="0"/>
              <a:t> Faire de la vidéoconférence</a:t>
            </a:r>
          </a:p>
          <a:p>
            <a:r>
              <a:rPr lang="fr-FR" dirty="0"/>
              <a:t> Gérer sa propre sécurité par vidéosurveillance avec  alarme</a:t>
            </a:r>
          </a:p>
          <a:p>
            <a:r>
              <a:rPr lang="fr-FR" dirty="0"/>
              <a:t> Gérer les cantines (avec badge magnétique de proximité)</a:t>
            </a:r>
          </a:p>
          <a:p>
            <a:r>
              <a:rPr lang="fr-FR" dirty="0"/>
              <a:t> Gérer les temps de présence (vacation, départ, arrivée…)</a:t>
            </a:r>
          </a:p>
          <a:p>
            <a:r>
              <a:rPr lang="fr-FR" dirty="0"/>
              <a:t> Gérer les accès (réglementer les accès aux différents endroits). </a:t>
            </a:r>
          </a:p>
          <a:p>
            <a:r>
              <a:rPr lang="fr-FR" dirty="0"/>
              <a:t> Proposer la </a:t>
            </a:r>
            <a:r>
              <a:rPr lang="fr-FR" dirty="0" err="1"/>
              <a:t>géolocalisation</a:t>
            </a:r>
            <a:r>
              <a:rPr lang="fr-FR" dirty="0"/>
              <a:t> - GPS</a:t>
            </a:r>
          </a:p>
          <a:p>
            <a:r>
              <a:rPr lang="fr-FR" dirty="0"/>
              <a:t>La mesure d’audience</a:t>
            </a:r>
          </a:p>
          <a:p>
            <a:r>
              <a:rPr lang="fr-FR" dirty="0"/>
              <a:t>Et bien d’autres services encore…</a:t>
            </a:r>
          </a:p>
          <a:p>
            <a:endParaRPr lang="fr-FR" dirty="0"/>
          </a:p>
        </p:txBody>
      </p:sp>
      <p:sp>
        <p:nvSpPr>
          <p:cNvPr id="3" name="Espace réservé du numéro de diapositive 2"/>
          <p:cNvSpPr>
            <a:spLocks noGrp="1"/>
          </p:cNvSpPr>
          <p:nvPr>
            <p:ph type="sldNum" sz="quarter" idx="12"/>
          </p:nvPr>
        </p:nvSpPr>
        <p:spPr/>
        <p:txBody>
          <a:bodyPr/>
          <a:lstStyle/>
          <a:p>
            <a:fld id="{AB89794E-0154-4E06-ABDD-76013002A97A}" type="slidenum">
              <a:rPr lang="fr-FR" smtClean="0"/>
              <a:pPr/>
              <a:t>31</a:t>
            </a:fld>
            <a:endParaRPr lang="fr-FR"/>
          </a:p>
        </p:txBody>
      </p:sp>
      <p:sp>
        <p:nvSpPr>
          <p:cNvPr id="5" name="Rectangle 4"/>
          <p:cNvSpPr/>
          <p:nvPr/>
        </p:nvSpPr>
        <p:spPr>
          <a:xfrm rot="19867193">
            <a:off x="7406626" y="4532753"/>
            <a:ext cx="4546016" cy="77306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a:solidFill>
                  <a:schemeClr val="tx1"/>
                </a:solidFill>
              </a:rPr>
              <a:t>La Technologie idéale pour passer de la TV analogique à la TV numérique ( TNT)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834473571"/>
              </p:ext>
            </p:extLst>
          </p:nvPr>
        </p:nvGraphicFramePr>
        <p:xfrm>
          <a:off x="479376" y="404664"/>
          <a:ext cx="11233248" cy="5951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p:cNvSpPr>
            <a:spLocks noGrp="1"/>
          </p:cNvSpPr>
          <p:nvPr>
            <p:ph type="sldNum" sz="quarter" idx="12"/>
          </p:nvPr>
        </p:nvSpPr>
        <p:spPr/>
        <p:txBody>
          <a:bodyPr/>
          <a:lstStyle/>
          <a:p>
            <a:fld id="{AB89794E-0154-4E06-ABDD-76013002A97A}" type="slidenum">
              <a:rPr lang="fr-FR" smtClean="0"/>
              <a:pPr/>
              <a:t>32</a:t>
            </a:fld>
            <a:endParaRPr lang="fr-FR"/>
          </a:p>
        </p:txBody>
      </p:sp>
      <p:sp>
        <p:nvSpPr>
          <p:cNvPr id="5" name="Flèche vers le bas 4"/>
          <p:cNvSpPr/>
          <p:nvPr/>
        </p:nvSpPr>
        <p:spPr>
          <a:xfrm>
            <a:off x="5879976" y="1196752"/>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B89794E-0154-4E06-ABDD-76013002A97A}" type="slidenum">
              <a:rPr lang="fr-FR" smtClean="0"/>
              <a:pPr/>
              <a:t>33</a:t>
            </a:fld>
            <a:endParaRPr lang="fr-FR"/>
          </a:p>
        </p:txBody>
      </p:sp>
      <p:sp>
        <p:nvSpPr>
          <p:cNvPr id="5" name="ZoneTexte 4"/>
          <p:cNvSpPr txBox="1"/>
          <p:nvPr/>
        </p:nvSpPr>
        <p:spPr>
          <a:xfrm>
            <a:off x="407368" y="548680"/>
            <a:ext cx="11521280" cy="6217087"/>
          </a:xfrm>
          <a:prstGeom prst="rect">
            <a:avLst/>
          </a:prstGeom>
          <a:noFill/>
        </p:spPr>
        <p:txBody>
          <a:bodyPr wrap="square" rtlCol="0">
            <a:spAutoFit/>
          </a:bodyPr>
          <a:lstStyle/>
          <a:p>
            <a:pPr algn="just"/>
            <a:r>
              <a:rPr lang="fr-FR" sz="3200" b="1" dirty="0">
                <a:solidFill>
                  <a:srgbClr val="7030A0"/>
                </a:solidFill>
              </a:rPr>
              <a:t>        </a:t>
            </a:r>
            <a:r>
              <a:rPr lang="fr-FR" sz="2800" b="1" dirty="0">
                <a:solidFill>
                  <a:srgbClr val="7030A0"/>
                </a:solidFill>
              </a:rPr>
              <a:t>Les avantages du RENAL-SMART 80/20</a:t>
            </a:r>
          </a:p>
          <a:p>
            <a:pPr algn="just"/>
            <a:endParaRPr lang="fr-FR" sz="1600" dirty="0">
              <a:solidFill>
                <a:srgbClr val="7030A0"/>
              </a:solidFill>
            </a:endParaRPr>
          </a:p>
          <a:p>
            <a:pPr algn="just">
              <a:buFont typeface="Arial" pitchFamily="34" charset="0"/>
              <a:buChar char="•"/>
            </a:pPr>
            <a:r>
              <a:rPr lang="fr-FR" sz="2400" dirty="0"/>
              <a:t> Un brevet mondial</a:t>
            </a:r>
          </a:p>
          <a:p>
            <a:pPr algn="just">
              <a:buFont typeface="Arial" pitchFamily="34" charset="0"/>
              <a:buChar char="•"/>
            </a:pPr>
            <a:r>
              <a:rPr lang="fr-FR" sz="2400" dirty="0"/>
              <a:t> Des coûts d’installation jusqu’à 20 fois moins cher que la fibre optique</a:t>
            </a:r>
          </a:p>
          <a:p>
            <a:pPr algn="just">
              <a:buFont typeface="Arial" pitchFamily="34" charset="0"/>
              <a:buChar char="•"/>
            </a:pPr>
            <a:r>
              <a:rPr lang="fr-FR" sz="2400" dirty="0"/>
              <a:t> La seule solution quadruple </a:t>
            </a:r>
            <a:r>
              <a:rPr lang="fr-FR" sz="2400" dirty="0" err="1"/>
              <a:t>play</a:t>
            </a:r>
            <a:r>
              <a:rPr lang="fr-FR" sz="2400" dirty="0"/>
              <a:t> en full </a:t>
            </a:r>
            <a:r>
              <a:rPr lang="fr-FR" sz="2400" dirty="0" err="1"/>
              <a:t>wireless</a:t>
            </a:r>
            <a:endParaRPr lang="fr-FR" sz="2400" dirty="0"/>
          </a:p>
          <a:p>
            <a:pPr algn="just">
              <a:buFont typeface="Arial" pitchFamily="34" charset="0"/>
              <a:buChar char="•"/>
            </a:pPr>
            <a:r>
              <a:rPr lang="fr-FR" sz="2400" dirty="0"/>
              <a:t> Un système éprouvé</a:t>
            </a:r>
          </a:p>
          <a:p>
            <a:pPr algn="just">
              <a:buFont typeface="Arial" pitchFamily="34" charset="0"/>
              <a:buChar char="•"/>
            </a:pPr>
            <a:r>
              <a:rPr lang="fr-FR" sz="2400" dirty="0"/>
              <a:t> Une réponse à la problématique du dernier km et du dernier mètre</a:t>
            </a:r>
          </a:p>
          <a:p>
            <a:pPr algn="just">
              <a:buFont typeface="Arial" pitchFamily="34" charset="0"/>
              <a:buChar char="•"/>
            </a:pPr>
            <a:r>
              <a:rPr lang="fr-FR" sz="2400" dirty="0"/>
              <a:t> Une technologie jamais dépassée puisqu’elle s’appuie sur les standards du marché </a:t>
            </a:r>
          </a:p>
          <a:p>
            <a:pPr algn="just">
              <a:buFont typeface="Arial" pitchFamily="34" charset="0"/>
              <a:buChar char="•"/>
            </a:pPr>
            <a:r>
              <a:rPr lang="fr-FR" sz="2400" dirty="0"/>
              <a:t> Un produit développé en plusieurs types et gammes</a:t>
            </a:r>
          </a:p>
          <a:p>
            <a:pPr algn="just">
              <a:buFont typeface="Arial" pitchFamily="34" charset="0"/>
              <a:buChar char="•"/>
            </a:pPr>
            <a:r>
              <a:rPr lang="fr-FR" sz="2400" dirty="0"/>
              <a:t> Un produit à convergence complète en Amon et en aval</a:t>
            </a:r>
          </a:p>
          <a:p>
            <a:pPr algn="just">
              <a:buFont typeface="Arial" pitchFamily="34" charset="0"/>
              <a:buChar char="•"/>
            </a:pPr>
            <a:r>
              <a:rPr lang="fr-FR" sz="2400" dirty="0"/>
              <a:t> un produit souple, ouvert et évolutif</a:t>
            </a:r>
          </a:p>
          <a:p>
            <a:pPr algn="just">
              <a:buFont typeface="Arial" pitchFamily="34" charset="0"/>
              <a:buChar char="•"/>
            </a:pPr>
            <a:r>
              <a:rPr lang="fr-FR" sz="2400" dirty="0"/>
              <a:t> Un produit sous total control des africains</a:t>
            </a:r>
          </a:p>
          <a:p>
            <a:pPr algn="just">
              <a:buFont typeface="Arial" pitchFamily="34" charset="0"/>
              <a:buChar char="•"/>
            </a:pPr>
            <a:r>
              <a:rPr lang="fr-FR" sz="2400" dirty="0"/>
              <a:t> L’offre technologique la plus évoluée, la plus complète et la plus compétitive de sa génération</a:t>
            </a:r>
          </a:p>
          <a:p>
            <a:endParaRPr lang="fr-FR" sz="2000" dirty="0"/>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592" y="332656"/>
            <a:ext cx="7772400" cy="936104"/>
          </a:xfrm>
        </p:spPr>
        <p:txBody>
          <a:bodyPr>
            <a:normAutofit/>
          </a:bodyPr>
          <a:lstStyle/>
          <a:p>
            <a:pPr algn="ctr"/>
            <a:r>
              <a:rPr lang="fr-FR" sz="2800" b="1" dirty="0">
                <a:solidFill>
                  <a:srgbClr val="FF0066"/>
                </a:solidFill>
                <a:latin typeface="Arial" pitchFamily="34" charset="0"/>
                <a:cs typeface="Arial" pitchFamily="34" charset="0"/>
              </a:rPr>
              <a:t>Avantages directs et immédiats pour les états Africains</a:t>
            </a:r>
          </a:p>
        </p:txBody>
      </p:sp>
      <p:sp>
        <p:nvSpPr>
          <p:cNvPr id="6" name="Espace réservé du contenu 5"/>
          <p:cNvSpPr>
            <a:spLocks noGrp="1"/>
          </p:cNvSpPr>
          <p:nvPr>
            <p:ph idx="1"/>
          </p:nvPr>
        </p:nvSpPr>
        <p:spPr>
          <a:xfrm>
            <a:off x="335360" y="1483168"/>
            <a:ext cx="11665296" cy="5042176"/>
          </a:xfrm>
        </p:spPr>
        <p:txBody>
          <a:bodyPr>
            <a:noAutofit/>
          </a:bodyPr>
          <a:lstStyle/>
          <a:p>
            <a:r>
              <a:rPr lang="fr-FR" sz="2800" dirty="0">
                <a:solidFill>
                  <a:schemeClr val="tx1"/>
                </a:solidFill>
                <a:latin typeface="Arial" panose="020B0604020202020204" pitchFamily="34" charset="0"/>
                <a:cs typeface="Arial" panose="020B0604020202020204" pitchFamily="34" charset="0"/>
              </a:rPr>
              <a:t>Revenues immédiats par l’attribution de nouvelles licences « opérateurs »</a:t>
            </a:r>
          </a:p>
          <a:p>
            <a:r>
              <a:rPr lang="fr-FR" sz="2800" dirty="0">
                <a:solidFill>
                  <a:schemeClr val="tx1"/>
                </a:solidFill>
                <a:latin typeface="Arial" panose="020B0604020202020204" pitchFamily="34" charset="0"/>
                <a:cs typeface="Arial" panose="020B0604020202020204" pitchFamily="34" charset="0"/>
              </a:rPr>
              <a:t>Désenclavement numérique des zone urbaines et RURALES</a:t>
            </a:r>
          </a:p>
          <a:p>
            <a:r>
              <a:rPr lang="fr-FR" sz="2800" dirty="0">
                <a:solidFill>
                  <a:schemeClr val="tx1"/>
                </a:solidFill>
                <a:latin typeface="Arial" panose="020B0604020202020204" pitchFamily="34" charset="0"/>
                <a:cs typeface="Arial" panose="020B0604020202020204" pitchFamily="34" charset="0"/>
              </a:rPr>
              <a:t>Coût de déploiement 10 fois moins cher que la fibre Optique</a:t>
            </a:r>
          </a:p>
          <a:p>
            <a:r>
              <a:rPr lang="fr-FR" sz="2800" dirty="0">
                <a:solidFill>
                  <a:schemeClr val="tx1"/>
                </a:solidFill>
                <a:latin typeface="Arial" panose="020B0604020202020204" pitchFamily="34" charset="0"/>
                <a:cs typeface="Arial" panose="020B0604020202020204" pitchFamily="34" charset="0"/>
              </a:rPr>
              <a:t>Création de millier d’emplois annuels dans l’industrie et dans les services</a:t>
            </a:r>
          </a:p>
          <a:p>
            <a:r>
              <a:rPr lang="fr-FR" sz="2800" dirty="0">
                <a:solidFill>
                  <a:schemeClr val="tx1"/>
                </a:solidFill>
                <a:latin typeface="Arial" panose="020B0604020202020204" pitchFamily="34" charset="0"/>
                <a:cs typeface="Arial" panose="020B0604020202020204" pitchFamily="34" charset="0"/>
              </a:rPr>
              <a:t>Développement du savoir-faire technologique et industriel</a:t>
            </a:r>
          </a:p>
          <a:p>
            <a:r>
              <a:rPr lang="fr-FR" sz="2800" dirty="0">
                <a:solidFill>
                  <a:schemeClr val="tx1"/>
                </a:solidFill>
                <a:latin typeface="Arial" panose="020B0604020202020204" pitchFamily="34" charset="0"/>
                <a:cs typeface="Arial" panose="020B0604020202020204" pitchFamily="34" charset="0"/>
              </a:rPr>
              <a:t>Exportation de technologie de pointe sur le marché mondial</a:t>
            </a:r>
          </a:p>
          <a:p>
            <a:r>
              <a:rPr lang="fr-FR" sz="2800" dirty="0">
                <a:solidFill>
                  <a:schemeClr val="tx1"/>
                </a:solidFill>
                <a:latin typeface="Arial" panose="020B0604020202020204" pitchFamily="34" charset="0"/>
                <a:cs typeface="Arial" panose="020B0604020202020204" pitchFamily="34" charset="0"/>
              </a:rPr>
              <a:t>Service universel garantie avec l’internet, la téléphonie et la TV pour tous en moins de 10 ans</a:t>
            </a:r>
          </a:p>
        </p:txBody>
      </p:sp>
      <p:sp>
        <p:nvSpPr>
          <p:cNvPr id="4" name="Espace réservé du numéro de diapositive 3"/>
          <p:cNvSpPr>
            <a:spLocks noGrp="1"/>
          </p:cNvSpPr>
          <p:nvPr>
            <p:ph type="sldNum" sz="quarter" idx="12"/>
          </p:nvPr>
        </p:nvSpPr>
        <p:spPr/>
        <p:txBody>
          <a:bodyPr/>
          <a:lstStyle/>
          <a:p>
            <a:fld id="{AB89794E-0154-4E06-ABDD-76013002A97A}"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592" y="332656"/>
            <a:ext cx="7772400" cy="936104"/>
          </a:xfrm>
        </p:spPr>
        <p:txBody>
          <a:bodyPr>
            <a:normAutofit/>
          </a:bodyPr>
          <a:lstStyle/>
          <a:p>
            <a:pPr algn="ctr"/>
            <a:r>
              <a:rPr lang="fr-FR" sz="2800" b="1" dirty="0">
                <a:solidFill>
                  <a:srgbClr val="FF0066"/>
                </a:solidFill>
                <a:latin typeface="Arial" pitchFamily="34" charset="0"/>
                <a:cs typeface="Arial" pitchFamily="34" charset="0"/>
              </a:rPr>
              <a:t>Avantages directs et immédiats pour les opérateurs Africains</a:t>
            </a:r>
          </a:p>
        </p:txBody>
      </p:sp>
      <p:sp>
        <p:nvSpPr>
          <p:cNvPr id="6" name="Espace réservé du contenu 5"/>
          <p:cNvSpPr>
            <a:spLocks noGrp="1"/>
          </p:cNvSpPr>
          <p:nvPr>
            <p:ph idx="1"/>
          </p:nvPr>
        </p:nvSpPr>
        <p:spPr>
          <a:xfrm>
            <a:off x="407368" y="1483168"/>
            <a:ext cx="10153128" cy="5042176"/>
          </a:xfrm>
        </p:spPr>
        <p:txBody>
          <a:bodyPr>
            <a:noAutofit/>
          </a:bodyPr>
          <a:lstStyle/>
          <a:p>
            <a:r>
              <a:rPr lang="fr-FR" sz="2800" dirty="0"/>
              <a:t>Revenues accrus</a:t>
            </a:r>
          </a:p>
          <a:p>
            <a:r>
              <a:rPr lang="fr-FR" sz="2800" dirty="0"/>
              <a:t>Evolutivité illimité</a:t>
            </a:r>
          </a:p>
          <a:p>
            <a:r>
              <a:rPr lang="fr-FR" sz="2800" dirty="0"/>
              <a:t>Couts d’infrastructure réseau très réduit</a:t>
            </a:r>
          </a:p>
          <a:p>
            <a:r>
              <a:rPr lang="fr-FR" sz="2800" dirty="0"/>
              <a:t>Couts d’équipements et de maintenance très réduit</a:t>
            </a:r>
          </a:p>
          <a:p>
            <a:r>
              <a:rPr lang="fr-FR" sz="2800" dirty="0"/>
              <a:t>Couverture territoriale très souple et peu onéreuse</a:t>
            </a:r>
          </a:p>
          <a:p>
            <a:r>
              <a:rPr lang="fr-FR" sz="2800" dirty="0"/>
              <a:t>Convergence: réseau / équipements / services garanties</a:t>
            </a:r>
          </a:p>
          <a:p>
            <a:r>
              <a:rPr lang="fr-FR" sz="2800" dirty="0"/>
              <a:t>Economie de 80% de la bande passante.</a:t>
            </a:r>
          </a:p>
          <a:p>
            <a:endParaRPr lang="fr-FR" sz="2200" dirty="0"/>
          </a:p>
        </p:txBody>
      </p:sp>
      <p:sp>
        <p:nvSpPr>
          <p:cNvPr id="4" name="Espace réservé du numéro de diapositive 3"/>
          <p:cNvSpPr>
            <a:spLocks noGrp="1"/>
          </p:cNvSpPr>
          <p:nvPr>
            <p:ph type="sldNum" sz="quarter" idx="12"/>
          </p:nvPr>
        </p:nvSpPr>
        <p:spPr/>
        <p:txBody>
          <a:bodyPr/>
          <a:lstStyle/>
          <a:p>
            <a:fld id="{AB89794E-0154-4E06-ABDD-76013002A97A}"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A60352C-25AF-58B7-49E8-B0BC286B0670}"/>
              </a:ext>
            </a:extLst>
          </p:cNvPr>
          <p:cNvSpPr>
            <a:spLocks noGrp="1"/>
          </p:cNvSpPr>
          <p:nvPr>
            <p:ph type="sldNum" sz="quarter" idx="12"/>
          </p:nvPr>
        </p:nvSpPr>
        <p:spPr/>
        <p:txBody>
          <a:bodyPr/>
          <a:lstStyle/>
          <a:p>
            <a:fld id="{AB89794E-0154-4E06-ABDD-76013002A97A}" type="slidenum">
              <a:rPr lang="fr-FR" smtClean="0"/>
              <a:pPr/>
              <a:t>36</a:t>
            </a:fld>
            <a:endParaRPr lang="fr-FR"/>
          </a:p>
        </p:txBody>
      </p:sp>
      <p:sp>
        <p:nvSpPr>
          <p:cNvPr id="5" name="Espace réservé du contenu 2">
            <a:extLst>
              <a:ext uri="{FF2B5EF4-FFF2-40B4-BE49-F238E27FC236}">
                <a16:creationId xmlns:a16="http://schemas.microsoft.com/office/drawing/2014/main" id="{FF73F41F-8D91-9610-1DD3-67A0E9767811}"/>
              </a:ext>
            </a:extLst>
          </p:cNvPr>
          <p:cNvSpPr txBox="1">
            <a:spLocks/>
          </p:cNvSpPr>
          <p:nvPr/>
        </p:nvSpPr>
        <p:spPr>
          <a:xfrm>
            <a:off x="335360" y="620688"/>
            <a:ext cx="11665296" cy="56886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fr-FR" sz="2400" dirty="0">
                <a:solidFill>
                  <a:srgbClr val="7030A0"/>
                </a:solidFill>
              </a:rPr>
              <a:t>COMPLEMENTARITE AVEC LES RESEAUX EXISTANTS</a:t>
            </a:r>
          </a:p>
          <a:p>
            <a:pPr marL="0" indent="0" algn="ctr">
              <a:buNone/>
            </a:pPr>
            <a:r>
              <a:rPr lang="fr-FR" sz="2400" dirty="0">
                <a:solidFill>
                  <a:schemeClr val="tx1"/>
                </a:solidFill>
              </a:rPr>
              <a:t>Le RENAL-SMART 80/20 s’interface aisément avec les infrastructures existantes:</a:t>
            </a:r>
          </a:p>
          <a:p>
            <a:pPr marL="0" indent="0">
              <a:buNone/>
            </a:pPr>
            <a:endParaRPr lang="fr-FR" sz="2400" b="1" dirty="0">
              <a:solidFill>
                <a:schemeClr val="tx1"/>
              </a:solidFill>
            </a:endParaRPr>
          </a:p>
          <a:p>
            <a:pPr marL="0" indent="0">
              <a:buNone/>
            </a:pPr>
            <a:r>
              <a:rPr lang="fr-FR" sz="2400" b="1" dirty="0">
                <a:solidFill>
                  <a:schemeClr val="tx1"/>
                </a:solidFill>
              </a:rPr>
              <a:t>Fibre Optique: </a:t>
            </a:r>
          </a:p>
          <a:p>
            <a:pPr marL="0" indent="0">
              <a:buNone/>
            </a:pPr>
            <a:r>
              <a:rPr lang="fr-FR" sz="2400" dirty="0">
                <a:solidFill>
                  <a:schemeClr val="tx1"/>
                </a:solidFill>
              </a:rPr>
              <a:t>Le </a:t>
            </a:r>
            <a:r>
              <a:rPr lang="fr-FR" sz="2400" dirty="0" err="1">
                <a:solidFill>
                  <a:schemeClr val="tx1"/>
                </a:solidFill>
              </a:rPr>
              <a:t>Renal</a:t>
            </a:r>
            <a:r>
              <a:rPr lang="fr-FR" sz="2400" dirty="0">
                <a:solidFill>
                  <a:schemeClr val="tx1"/>
                </a:solidFill>
              </a:rPr>
              <a:t> de part sa facilité de déploiement, son coût 10 fois moins cher que la fibre optique. Le </a:t>
            </a:r>
            <a:r>
              <a:rPr lang="fr-FR" sz="2400" dirty="0" err="1">
                <a:solidFill>
                  <a:schemeClr val="tx1"/>
                </a:solidFill>
              </a:rPr>
              <a:t>Renal</a:t>
            </a:r>
            <a:r>
              <a:rPr lang="fr-FR" sz="2400" dirty="0">
                <a:solidFill>
                  <a:schemeClr val="tx1"/>
                </a:solidFill>
              </a:rPr>
              <a:t> transporte et distribue les mêmes capacités que la FO. Il peut être installé en bout de réseau FO pour le transport et la distribution en Voix, Données, Images vers l’intérieur des villes urbaines et rurales.</a:t>
            </a:r>
          </a:p>
          <a:p>
            <a:pPr marL="0" indent="0">
              <a:buNone/>
            </a:pPr>
            <a:r>
              <a:rPr lang="fr-FR" sz="2400" b="1" dirty="0">
                <a:solidFill>
                  <a:schemeClr val="tx1"/>
                </a:solidFill>
              </a:rPr>
              <a:t>Operateurs GSM, </a:t>
            </a:r>
            <a:r>
              <a:rPr lang="fr-FR" sz="2400" b="1" dirty="0" err="1">
                <a:solidFill>
                  <a:schemeClr val="tx1"/>
                </a:solidFill>
              </a:rPr>
              <a:t>Vsat</a:t>
            </a:r>
            <a:r>
              <a:rPr lang="fr-FR" sz="2400" b="1" dirty="0">
                <a:solidFill>
                  <a:schemeClr val="tx1"/>
                </a:solidFill>
              </a:rPr>
              <a:t> et internet:</a:t>
            </a:r>
          </a:p>
          <a:p>
            <a:pPr marL="0" indent="0">
              <a:buNone/>
            </a:pPr>
            <a:r>
              <a:rPr lang="fr-FR" sz="2400" dirty="0">
                <a:solidFill>
                  <a:schemeClr val="tx1"/>
                </a:solidFill>
              </a:rPr>
              <a:t>Le Rénal grâce à sa capacité de transport et de distribution Voix, Données, Images, permet aux opérateurs de se consacrer sur leurs cœurs de métier et d’offrir une connexion internet véritablement très haut débit et d’autres services innovants à leur abonnées.</a:t>
            </a:r>
          </a:p>
        </p:txBody>
      </p:sp>
    </p:spTree>
    <p:extLst>
      <p:ext uri="{BB962C8B-B14F-4D97-AF65-F5344CB8AC3E}">
        <p14:creationId xmlns:p14="http://schemas.microsoft.com/office/powerpoint/2010/main" val="2672516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416" y="332656"/>
            <a:ext cx="9356576" cy="936104"/>
          </a:xfrm>
        </p:spPr>
        <p:txBody>
          <a:bodyPr>
            <a:normAutofit/>
          </a:bodyPr>
          <a:lstStyle/>
          <a:p>
            <a:pPr algn="ctr"/>
            <a:r>
              <a:rPr lang="fr-FR" sz="2800" b="1" dirty="0">
                <a:solidFill>
                  <a:srgbClr val="FF0066"/>
                </a:solidFill>
                <a:latin typeface="Arial" pitchFamily="34" charset="0"/>
                <a:cs typeface="Arial" pitchFamily="34" charset="0"/>
              </a:rPr>
              <a:t>Avantages directs et immédiats pour l’Afrique toute entière </a:t>
            </a:r>
          </a:p>
        </p:txBody>
      </p:sp>
      <p:sp>
        <p:nvSpPr>
          <p:cNvPr id="6" name="Espace réservé du contenu 5"/>
          <p:cNvSpPr>
            <a:spLocks noGrp="1"/>
          </p:cNvSpPr>
          <p:nvPr>
            <p:ph idx="1"/>
          </p:nvPr>
        </p:nvSpPr>
        <p:spPr>
          <a:xfrm>
            <a:off x="263352" y="1412776"/>
            <a:ext cx="11593288" cy="5112568"/>
          </a:xfrm>
        </p:spPr>
        <p:txBody>
          <a:bodyPr>
            <a:noAutofit/>
          </a:bodyPr>
          <a:lstStyle/>
          <a:p>
            <a:pPr marL="0" indent="0" algn="just">
              <a:buNone/>
            </a:pPr>
            <a:r>
              <a:rPr lang="fr-FR" sz="2000" b="1" dirty="0">
                <a:solidFill>
                  <a:schemeClr val="tx1"/>
                </a:solidFill>
                <a:latin typeface="Arial" panose="020B0604020202020204" pitchFamily="34" charset="0"/>
                <a:cs typeface="Arial" panose="020B0604020202020204" pitchFamily="34" charset="0"/>
              </a:rPr>
              <a:t>KA Technologies n’est pas un ‘’opérateur’’. Elle est fournisseuse de solutions technologiques aux opérateurs,</a:t>
            </a:r>
            <a:r>
              <a:rPr lang="fr-FR" sz="2000" dirty="0">
                <a:solidFill>
                  <a:schemeClr val="tx1"/>
                </a:solidFill>
                <a:latin typeface="Arial" panose="020B0604020202020204" pitchFamily="34" charset="0"/>
                <a:cs typeface="Arial" panose="020B0604020202020204" pitchFamily="34" charset="0"/>
              </a:rPr>
              <a:t> </a:t>
            </a:r>
          </a:p>
          <a:p>
            <a:pPr marL="0" indent="0" algn="just">
              <a:buNone/>
            </a:pPr>
            <a:r>
              <a:rPr lang="fr-FR" sz="2000" dirty="0">
                <a:solidFill>
                  <a:schemeClr val="tx1"/>
                </a:solidFill>
                <a:latin typeface="Arial" panose="020B0604020202020204" pitchFamily="34" charset="0"/>
                <a:cs typeface="Arial" panose="020B0604020202020204" pitchFamily="34" charset="0"/>
              </a:rPr>
              <a:t>Pour les Etats africains qui aimeraient relancer leurs services nationaux de Télécommunications, la société KA Technologies pense qu’il est possible de relever ce défi en misant sur sa technologie </a:t>
            </a:r>
            <a:r>
              <a:rPr lang="fr-FR" sz="2000" b="1" dirty="0">
                <a:solidFill>
                  <a:schemeClr val="tx1"/>
                </a:solidFill>
                <a:latin typeface="Arial" panose="020B0604020202020204" pitchFamily="34" charset="0"/>
                <a:cs typeface="Arial" panose="020B0604020202020204" pitchFamily="34" charset="0"/>
              </a:rPr>
              <a:t>RENAL SMART 80/20 </a:t>
            </a:r>
            <a:r>
              <a:rPr lang="fr-FR" sz="2000" dirty="0">
                <a:solidFill>
                  <a:schemeClr val="tx1"/>
                </a:solidFill>
                <a:latin typeface="Arial" panose="020B0604020202020204" pitchFamily="34" charset="0"/>
                <a:cs typeface="Arial" panose="020B0604020202020204" pitchFamily="34" charset="0"/>
              </a:rPr>
              <a:t>qui constitue une aubaine pour l’Afrique. L’installation de l’infrastructure RENAL SMART 80/20 ne nécessite en effet pas des gros travaux, par le fait que celle-ci n’utilise pas le système filaire dans les derniers kilomètres et mètres pour la distribution des services télécoms. En plus de cette malléabilité, KA Technologies propose ses équipements à des prix abordables. De cette manière, les pays qui adopteraient le système </a:t>
            </a:r>
            <a:r>
              <a:rPr lang="fr-FR" sz="2000" b="1" dirty="0">
                <a:solidFill>
                  <a:schemeClr val="tx1"/>
                </a:solidFill>
                <a:latin typeface="Arial" panose="020B0604020202020204" pitchFamily="34" charset="0"/>
                <a:cs typeface="Arial" panose="020B0604020202020204" pitchFamily="34" charset="0"/>
              </a:rPr>
              <a:t>RENAL SMART 80/20</a:t>
            </a:r>
            <a:r>
              <a:rPr lang="fr-FR" sz="2000" dirty="0">
                <a:solidFill>
                  <a:schemeClr val="tx1"/>
                </a:solidFill>
                <a:latin typeface="Arial" panose="020B0604020202020204" pitchFamily="34" charset="0"/>
                <a:cs typeface="Arial" panose="020B0604020202020204" pitchFamily="34" charset="0"/>
              </a:rPr>
              <a:t> pourraient être amenés à rebâtir très vite chez-eux un important secteur économique basé sur le numérique. Car cela impliquerait l’implantation, sur les terres africaines, d’ateliers ou d’usines pour l’intégration, l’assemblage et à terme la fabrication d’équipements numériques et de Télécommunications, laquelle implantation reste elle-même pourvoyeuse de </a:t>
            </a:r>
            <a:r>
              <a:rPr lang="fr-FR" sz="2000" i="1" dirty="0">
                <a:solidFill>
                  <a:schemeClr val="tx1"/>
                </a:solidFill>
                <a:latin typeface="Arial" panose="020B0604020202020204" pitchFamily="34" charset="0"/>
                <a:cs typeface="Arial" panose="020B0604020202020204" pitchFamily="34" charset="0"/>
              </a:rPr>
              <a:t>formation massive</a:t>
            </a:r>
            <a:r>
              <a:rPr lang="fr-FR" sz="2000" dirty="0">
                <a:solidFill>
                  <a:schemeClr val="tx1"/>
                </a:solidFill>
                <a:latin typeface="Arial" panose="020B0604020202020204" pitchFamily="34" charset="0"/>
                <a:cs typeface="Arial" panose="020B0604020202020204" pitchFamily="34" charset="0"/>
              </a:rPr>
              <a:t> de techniciens et d’ingénieurs appelés à travailler dans ce nouveau secteur numérique voué à un bel avenir. Cette formation de techniciens s’inscrit dans le cadre d’un modèle économique que KA Technologies appelle NETSCP (Nouvelle Economie Technologique et Sociale pour la Croissance contre le Chômage et la Pauvreté).</a:t>
            </a:r>
          </a:p>
        </p:txBody>
      </p:sp>
      <p:sp>
        <p:nvSpPr>
          <p:cNvPr id="4" name="Espace réservé du numéro de diapositive 3"/>
          <p:cNvSpPr>
            <a:spLocks noGrp="1"/>
          </p:cNvSpPr>
          <p:nvPr>
            <p:ph type="sldNum" sz="quarter" idx="12"/>
          </p:nvPr>
        </p:nvSpPr>
        <p:spPr/>
        <p:txBody>
          <a:bodyPr/>
          <a:lstStyle/>
          <a:p>
            <a:fld id="{AB89794E-0154-4E06-ABDD-76013002A97A}"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60E1D24-35AD-22FB-5F86-42B17D67EA42}"/>
              </a:ext>
            </a:extLst>
          </p:cNvPr>
          <p:cNvSpPr>
            <a:spLocks noGrp="1"/>
          </p:cNvSpPr>
          <p:nvPr>
            <p:ph type="title"/>
          </p:nvPr>
        </p:nvSpPr>
        <p:spPr>
          <a:xfrm>
            <a:off x="319820" y="5355342"/>
            <a:ext cx="11608828" cy="1162765"/>
          </a:xfrm>
        </p:spPr>
        <p:txBody>
          <a:bodyPr>
            <a:noAutofit/>
          </a:bodyPr>
          <a:lstStyle/>
          <a:p>
            <a:br>
              <a:rPr lang="fr-FR" sz="1800" b="1" dirty="0">
                <a:solidFill>
                  <a:srgbClr val="0000FF"/>
                </a:solidFill>
                <a:latin typeface="Tahoma,Bold"/>
              </a:rPr>
            </a:br>
            <a:r>
              <a:rPr lang="fr-FR" sz="2400" dirty="0">
                <a:latin typeface="Poppins" panose="00000500000000000000" pitchFamily="2" charset="0"/>
                <a:cs typeface="Poppins" panose="00000500000000000000" pitchFamily="2" charset="0"/>
              </a:rPr>
              <a:t>Bande de Fréquences entre </a:t>
            </a:r>
            <a:r>
              <a:rPr lang="fr-FR" sz="2400" b="1" dirty="0">
                <a:latin typeface="Poppins" panose="00000500000000000000" pitchFamily="2" charset="0"/>
                <a:cs typeface="Poppins" panose="00000500000000000000" pitchFamily="2" charset="0"/>
              </a:rPr>
              <a:t>1.880 et 1.920 GHz </a:t>
            </a:r>
            <a:r>
              <a:rPr lang="fr-FR" sz="2400" dirty="0">
                <a:latin typeface="Poppins" panose="00000500000000000000" pitchFamily="2" charset="0"/>
                <a:cs typeface="Poppins" panose="00000500000000000000" pitchFamily="2" charset="0"/>
              </a:rPr>
              <a:t>(</a:t>
            </a:r>
            <a:r>
              <a:rPr lang="fr-FR" sz="2400" b="1" dirty="0">
                <a:latin typeface="Poppins" panose="00000500000000000000" pitchFamily="2" charset="0"/>
                <a:cs typeface="Poppins" panose="00000500000000000000" pitchFamily="2" charset="0"/>
              </a:rPr>
              <a:t>bande DECT</a:t>
            </a:r>
            <a:r>
              <a:rPr lang="fr-FR" sz="2400" dirty="0">
                <a:latin typeface="Poppins" panose="00000500000000000000" pitchFamily="2" charset="0"/>
                <a:cs typeface="Poppins" panose="00000500000000000000" pitchFamily="2" charset="0"/>
              </a:rPr>
              <a:t>). </a:t>
            </a:r>
            <a:r>
              <a:rPr lang="fr-FR" sz="2100" dirty="0">
                <a:latin typeface="Poppins" panose="00000500000000000000" pitchFamily="2" charset="0"/>
                <a:cs typeface="Poppins" panose="00000500000000000000" pitchFamily="2" charset="0"/>
              </a:rPr>
              <a:t>Cette fréquence sera utilisée pour la desserte finale des contenus </a:t>
            </a:r>
            <a:r>
              <a:rPr lang="fr-FR" sz="2100" b="1" dirty="0">
                <a:latin typeface="Poppins" panose="00000500000000000000" pitchFamily="2" charset="0"/>
                <a:cs typeface="Poppins" panose="00000500000000000000" pitchFamily="2" charset="0"/>
              </a:rPr>
              <a:t>voix-Données-Images</a:t>
            </a:r>
            <a:r>
              <a:rPr lang="fr-FR" sz="2100" dirty="0">
                <a:latin typeface="Poppins" panose="00000500000000000000" pitchFamily="2" charset="0"/>
                <a:cs typeface="Poppins" panose="00000500000000000000" pitchFamily="2" charset="0"/>
              </a:rPr>
              <a:t> de la BS vers l’utilisateur.</a:t>
            </a:r>
            <a:r>
              <a:rPr lang="fr-FR" sz="2100" b="1" dirty="0">
                <a:latin typeface="Poppins" panose="00000500000000000000" pitchFamily="2" charset="0"/>
                <a:cs typeface="Poppins" panose="00000500000000000000" pitchFamily="2" charset="0"/>
              </a:rPr>
              <a:t> </a:t>
            </a:r>
            <a:br>
              <a:rPr lang="fr-FR" sz="1800" b="1" dirty="0">
                <a:latin typeface="Poppins" panose="00000500000000000000" pitchFamily="2" charset="0"/>
                <a:cs typeface="Poppins" panose="00000500000000000000" pitchFamily="2" charset="0"/>
              </a:rPr>
            </a:br>
            <a:endParaRPr lang="fr-FR" sz="1800" dirty="0">
              <a:latin typeface="Poppins" panose="00000500000000000000" pitchFamily="2" charset="0"/>
              <a:cs typeface="Poppins" panose="00000500000000000000" pitchFamily="2" charset="0"/>
            </a:endParaRPr>
          </a:p>
        </p:txBody>
      </p:sp>
      <p:sp>
        <p:nvSpPr>
          <p:cNvPr id="4" name="Espace réservé de la date 3">
            <a:extLst>
              <a:ext uri="{FF2B5EF4-FFF2-40B4-BE49-F238E27FC236}">
                <a16:creationId xmlns:a16="http://schemas.microsoft.com/office/drawing/2014/main" id="{10F141ED-BE6E-2F33-69C0-EF59EE9DE4DA}"/>
              </a:ext>
            </a:extLst>
          </p:cNvPr>
          <p:cNvSpPr>
            <a:spLocks noGrp="1"/>
          </p:cNvSpPr>
          <p:nvPr>
            <p:ph type="dt" sz="half" idx="10"/>
          </p:nvPr>
        </p:nvSpPr>
        <p:spPr>
          <a:xfrm>
            <a:off x="8358306" y="6372225"/>
            <a:ext cx="2743200" cy="365125"/>
          </a:xfrm>
        </p:spPr>
        <p:txBody>
          <a:bodyPr/>
          <a:lstStyle/>
          <a:p>
            <a:fld id="{8527E699-B899-4B92-838F-6E43FCFB89C8}" type="datetime1">
              <a:rPr lang="fr-FR" smtClean="0"/>
              <a:pPr/>
              <a:t>18/05/2025</a:t>
            </a:fld>
            <a:endParaRPr lang="fr-FR" dirty="0"/>
          </a:p>
        </p:txBody>
      </p:sp>
      <p:sp>
        <p:nvSpPr>
          <p:cNvPr id="5" name="Espace réservé du numéro de diapositive 4">
            <a:extLst>
              <a:ext uri="{FF2B5EF4-FFF2-40B4-BE49-F238E27FC236}">
                <a16:creationId xmlns:a16="http://schemas.microsoft.com/office/drawing/2014/main" id="{2B112EC5-30E1-60E0-DCD2-314D698E18A1}"/>
              </a:ext>
            </a:extLst>
          </p:cNvPr>
          <p:cNvSpPr>
            <a:spLocks noGrp="1"/>
          </p:cNvSpPr>
          <p:nvPr>
            <p:ph type="sldNum" sz="quarter" idx="12"/>
          </p:nvPr>
        </p:nvSpPr>
        <p:spPr/>
        <p:txBody>
          <a:bodyPr/>
          <a:lstStyle/>
          <a:p>
            <a:fld id="{AB89794E-0154-4E06-ABDD-76013002A97A}" type="slidenum">
              <a:rPr lang="fr-FR" smtClean="0"/>
              <a:pPr/>
              <a:t>38</a:t>
            </a:fld>
            <a:endParaRPr lang="fr-FR"/>
          </a:p>
        </p:txBody>
      </p:sp>
      <p:sp>
        <p:nvSpPr>
          <p:cNvPr id="7" name="ZoneTexte 6">
            <a:extLst>
              <a:ext uri="{FF2B5EF4-FFF2-40B4-BE49-F238E27FC236}">
                <a16:creationId xmlns:a16="http://schemas.microsoft.com/office/drawing/2014/main" id="{C6B68BF0-41A6-EEE0-3384-107C4D384974}"/>
              </a:ext>
            </a:extLst>
          </p:cNvPr>
          <p:cNvSpPr txBox="1"/>
          <p:nvPr/>
        </p:nvSpPr>
        <p:spPr>
          <a:xfrm>
            <a:off x="191344" y="258822"/>
            <a:ext cx="11737304" cy="2092881"/>
          </a:xfrm>
          <a:prstGeom prst="rect">
            <a:avLst/>
          </a:prstGeom>
          <a:noFill/>
        </p:spPr>
        <p:txBody>
          <a:bodyPr wrap="square">
            <a:spAutoFit/>
          </a:bodyPr>
          <a:lstStyle/>
          <a:p>
            <a:pPr algn="ctr"/>
            <a:r>
              <a:rPr lang="fr-FR" b="1" dirty="0">
                <a:solidFill>
                  <a:srgbClr val="000000"/>
                </a:solidFill>
                <a:latin typeface="Tahoma,Bold"/>
              </a:rPr>
              <a:t>Bandes de fréquences pour:</a:t>
            </a:r>
          </a:p>
          <a:p>
            <a:pPr marL="285750" indent="-285750">
              <a:buFontTx/>
              <a:buChar char="-"/>
            </a:pPr>
            <a:r>
              <a:rPr lang="fr-FR" sz="2000" dirty="0">
                <a:solidFill>
                  <a:srgbClr val="000000"/>
                </a:solidFill>
                <a:latin typeface="Poppins" panose="00000500000000000000" pitchFamily="2" charset="0"/>
                <a:cs typeface="Poppins" panose="00000500000000000000" pitchFamily="2" charset="0"/>
              </a:rPr>
              <a:t>Le transport  </a:t>
            </a:r>
            <a:r>
              <a:rPr lang="fr-FR" sz="2000" dirty="0">
                <a:solidFill>
                  <a:srgbClr val="0000FF"/>
                </a:solidFill>
                <a:latin typeface="Poppins" panose="00000500000000000000" pitchFamily="2" charset="0"/>
                <a:cs typeface="Poppins" panose="00000500000000000000" pitchFamily="2" charset="0"/>
              </a:rPr>
              <a:t>en point-multipoints </a:t>
            </a:r>
            <a:r>
              <a:rPr lang="fr-FR" sz="2000" dirty="0">
                <a:solidFill>
                  <a:srgbClr val="000000"/>
                </a:solidFill>
                <a:latin typeface="Poppins" panose="00000500000000000000" pitchFamily="2" charset="0"/>
                <a:cs typeface="Poppins" panose="00000500000000000000" pitchFamily="2" charset="0"/>
              </a:rPr>
              <a:t>Voix-images-Données</a:t>
            </a:r>
          </a:p>
          <a:p>
            <a:pPr marL="285750" indent="-285750">
              <a:buFontTx/>
              <a:buChar char="-"/>
            </a:pPr>
            <a:r>
              <a:rPr lang="fr-FR" sz="2000" dirty="0">
                <a:solidFill>
                  <a:srgbClr val="000000"/>
                </a:solidFill>
                <a:latin typeface="Poppins" panose="00000500000000000000" pitchFamily="2" charset="0"/>
                <a:cs typeface="Poppins" panose="00000500000000000000" pitchFamily="2" charset="0"/>
              </a:rPr>
              <a:t>L’interconnexion de plusieurs stations de base autonomes RENAL-SMART 80/20</a:t>
            </a:r>
          </a:p>
          <a:p>
            <a:pPr marL="285750" indent="-285750">
              <a:buFontTx/>
              <a:buChar char="-"/>
            </a:pPr>
            <a:r>
              <a:rPr lang="fr-FR" sz="2000" dirty="0">
                <a:solidFill>
                  <a:srgbClr val="000000"/>
                </a:solidFill>
                <a:latin typeface="Poppins" panose="00000500000000000000" pitchFamily="2" charset="0"/>
                <a:cs typeface="Poppins" panose="00000500000000000000" pitchFamily="2" charset="0"/>
              </a:rPr>
              <a:t>L’interconnexion avec le réseau national Fibre Optique large bande</a:t>
            </a:r>
          </a:p>
          <a:p>
            <a:pPr marL="285750" indent="-285750">
              <a:buFontTx/>
              <a:buChar char="-"/>
            </a:pPr>
            <a:r>
              <a:rPr lang="fr-FR" sz="2000" dirty="0">
                <a:solidFill>
                  <a:srgbClr val="000000"/>
                </a:solidFill>
                <a:latin typeface="Poppins" panose="00000500000000000000" pitchFamily="2" charset="0"/>
                <a:cs typeface="Poppins" panose="00000500000000000000" pitchFamily="2" charset="0"/>
              </a:rPr>
              <a:t>L’interconnexion avec les </a:t>
            </a:r>
            <a:r>
              <a:rPr lang="fr-FR" sz="2000" dirty="0" err="1">
                <a:solidFill>
                  <a:srgbClr val="000000"/>
                </a:solidFill>
                <a:latin typeface="Poppins" panose="00000500000000000000" pitchFamily="2" charset="0"/>
                <a:cs typeface="Poppins" panose="00000500000000000000" pitchFamily="2" charset="0"/>
              </a:rPr>
              <a:t>Telcos</a:t>
            </a:r>
            <a:endParaRPr lang="fr-FR" sz="2000" dirty="0">
              <a:solidFill>
                <a:srgbClr val="000000"/>
              </a:solidFill>
              <a:latin typeface="Poppins" panose="00000500000000000000" pitchFamily="2" charset="0"/>
              <a:cs typeface="Poppins" panose="00000500000000000000" pitchFamily="2" charset="0"/>
            </a:endParaRPr>
          </a:p>
          <a:p>
            <a:pPr marL="285750" indent="-285750" algn="ctr">
              <a:buFontTx/>
              <a:buChar char="-"/>
            </a:pPr>
            <a:endParaRPr lang="fr-FR" sz="800" b="1" dirty="0">
              <a:solidFill>
                <a:srgbClr val="000000"/>
              </a:solidFill>
              <a:latin typeface="Poppins" panose="00000500000000000000" pitchFamily="2" charset="0"/>
              <a:cs typeface="Poppins" panose="00000500000000000000" pitchFamily="2" charset="0"/>
            </a:endParaRPr>
          </a:p>
          <a:p>
            <a:pPr algn="ctr"/>
            <a:r>
              <a:rPr lang="fr-FR" sz="2400" dirty="0">
                <a:latin typeface="Poppins" panose="00000500000000000000" pitchFamily="2" charset="0"/>
                <a:ea typeface="Times New Roman" panose="02020603050405020304" pitchFamily="18" charset="0"/>
                <a:cs typeface="Poppins" panose="00000500000000000000" pitchFamily="2" charset="0"/>
              </a:rPr>
              <a:t>▪ </a:t>
            </a:r>
            <a:r>
              <a:rPr lang="fr-FR" sz="2400" b="1" dirty="0">
                <a:solidFill>
                  <a:srgbClr val="0070C0"/>
                </a:solidFill>
                <a:latin typeface="Poppins" panose="00000500000000000000" pitchFamily="2" charset="0"/>
                <a:ea typeface="Times New Roman" panose="02020603050405020304" pitchFamily="18" charset="0"/>
                <a:cs typeface="Poppins" panose="00000500000000000000" pitchFamily="2" charset="0"/>
              </a:rPr>
              <a:t>10.7 - 11.7GHz </a:t>
            </a:r>
            <a:r>
              <a:rPr lang="fr-FR" sz="2400" dirty="0">
                <a:latin typeface="Poppins" panose="00000500000000000000" pitchFamily="2" charset="0"/>
                <a:ea typeface="Times New Roman" panose="02020603050405020304" pitchFamily="18" charset="0"/>
                <a:cs typeface="Poppins" panose="00000500000000000000" pitchFamily="2" charset="0"/>
              </a:rPr>
              <a:t>(</a:t>
            </a:r>
            <a:r>
              <a:rPr lang="fr-FR" sz="2400" b="1" dirty="0">
                <a:latin typeface="Poppins" panose="00000500000000000000" pitchFamily="2" charset="0"/>
                <a:ea typeface="Times New Roman" panose="02020603050405020304" pitchFamily="18" charset="0"/>
                <a:cs typeface="Poppins" panose="00000500000000000000" pitchFamily="2" charset="0"/>
              </a:rPr>
              <a:t>bande KU</a:t>
            </a:r>
            <a:r>
              <a:rPr lang="fr-FR" sz="2400" dirty="0">
                <a:latin typeface="Poppins" panose="00000500000000000000" pitchFamily="2" charset="0"/>
                <a:ea typeface="Times New Roman" panose="02020603050405020304" pitchFamily="18" charset="0"/>
                <a:cs typeface="Poppins" panose="00000500000000000000" pitchFamily="2" charset="0"/>
              </a:rPr>
              <a:t>), ▪ </a:t>
            </a:r>
            <a:r>
              <a:rPr lang="fr-FR" sz="2400" b="1" dirty="0">
                <a:latin typeface="Poppins" panose="00000500000000000000" pitchFamily="2" charset="0"/>
                <a:ea typeface="Times New Roman" panose="02020603050405020304" pitchFamily="18" charset="0"/>
                <a:cs typeface="Poppins" panose="00000500000000000000" pitchFamily="2" charset="0"/>
              </a:rPr>
              <a:t>26GHz</a:t>
            </a:r>
            <a:r>
              <a:rPr lang="fr-FR" sz="2400" dirty="0">
                <a:latin typeface="Poppins" panose="00000500000000000000" pitchFamily="2" charset="0"/>
                <a:ea typeface="Times New Roman" panose="02020603050405020304" pitchFamily="18" charset="0"/>
                <a:cs typeface="Poppins" panose="00000500000000000000" pitchFamily="2" charset="0"/>
              </a:rPr>
              <a:t>, ▪ </a:t>
            </a:r>
            <a:r>
              <a:rPr lang="fr-FR" sz="2400" b="1" dirty="0">
                <a:solidFill>
                  <a:srgbClr val="0070C0"/>
                </a:solidFill>
                <a:latin typeface="Poppins" panose="00000500000000000000" pitchFamily="2" charset="0"/>
                <a:ea typeface="Times New Roman" panose="02020603050405020304" pitchFamily="18" charset="0"/>
                <a:cs typeface="Poppins" panose="00000500000000000000" pitchFamily="2" charset="0"/>
              </a:rPr>
              <a:t>28GHz</a:t>
            </a:r>
            <a:r>
              <a:rPr lang="fr-FR" sz="2400" dirty="0">
                <a:latin typeface="Poppins" panose="00000500000000000000" pitchFamily="2" charset="0"/>
                <a:ea typeface="Times New Roman" panose="02020603050405020304" pitchFamily="18" charset="0"/>
                <a:cs typeface="Poppins" panose="00000500000000000000" pitchFamily="2" charset="0"/>
              </a:rPr>
              <a:t>, ▪ </a:t>
            </a:r>
            <a:r>
              <a:rPr lang="fr-FR" sz="2400" b="1" dirty="0">
                <a:latin typeface="Poppins" panose="00000500000000000000" pitchFamily="2" charset="0"/>
                <a:ea typeface="Times New Roman" panose="02020603050405020304" pitchFamily="18" charset="0"/>
                <a:cs typeface="Poppins" panose="00000500000000000000" pitchFamily="2" charset="0"/>
              </a:rPr>
              <a:t>71 à 76GHz</a:t>
            </a:r>
            <a:r>
              <a:rPr lang="fr-FR" sz="2400" dirty="0">
                <a:latin typeface="Poppins" panose="00000500000000000000" pitchFamily="2" charset="0"/>
                <a:ea typeface="Times New Roman" panose="02020603050405020304" pitchFamily="18" charset="0"/>
                <a:cs typeface="Poppins" panose="00000500000000000000" pitchFamily="2" charset="0"/>
              </a:rPr>
              <a:t>, ▪ </a:t>
            </a:r>
            <a:r>
              <a:rPr lang="fr-FR" sz="2400" b="1" dirty="0">
                <a:solidFill>
                  <a:srgbClr val="0070C0"/>
                </a:solidFill>
                <a:latin typeface="Poppins" panose="00000500000000000000" pitchFamily="2" charset="0"/>
                <a:ea typeface="Times New Roman" panose="02020603050405020304" pitchFamily="18" charset="0"/>
                <a:cs typeface="Poppins" panose="00000500000000000000" pitchFamily="2" charset="0"/>
              </a:rPr>
              <a:t>81 à 87Ghz</a:t>
            </a:r>
            <a:r>
              <a:rPr lang="fr-FR" sz="2400" dirty="0">
                <a:latin typeface="Poppins" panose="00000500000000000000" pitchFamily="2" charset="0"/>
                <a:ea typeface="Times New Roman" panose="02020603050405020304" pitchFamily="18" charset="0"/>
                <a:cs typeface="Poppins" panose="00000500000000000000" pitchFamily="2" charset="0"/>
              </a:rPr>
              <a:t>,</a:t>
            </a:r>
            <a:endParaRPr lang="fr-FR" sz="2400" dirty="0">
              <a:latin typeface="Poppins" panose="00000500000000000000" pitchFamily="2" charset="0"/>
              <a:ea typeface="Calibri" panose="020F0502020204030204" pitchFamily="34" charset="0"/>
              <a:cs typeface="Poppins" panose="00000500000000000000" pitchFamily="2" charset="0"/>
            </a:endParaRPr>
          </a:p>
        </p:txBody>
      </p:sp>
      <p:sp>
        <p:nvSpPr>
          <p:cNvPr id="3" name="ZoneTexte 2">
            <a:extLst>
              <a:ext uri="{FF2B5EF4-FFF2-40B4-BE49-F238E27FC236}">
                <a16:creationId xmlns:a16="http://schemas.microsoft.com/office/drawing/2014/main" id="{C98F8536-6797-3533-52EC-BC74EA2116D7}"/>
              </a:ext>
            </a:extLst>
          </p:cNvPr>
          <p:cNvSpPr txBox="1"/>
          <p:nvPr/>
        </p:nvSpPr>
        <p:spPr>
          <a:xfrm>
            <a:off x="0" y="2471038"/>
            <a:ext cx="3923447" cy="2123658"/>
          </a:xfrm>
          <a:prstGeom prst="rect">
            <a:avLst/>
          </a:prstGeom>
          <a:noFill/>
        </p:spPr>
        <p:txBody>
          <a:bodyPr wrap="square">
            <a:spAutoFit/>
          </a:bodyPr>
          <a:lstStyle/>
          <a:p>
            <a:pPr algn="ctr"/>
            <a:r>
              <a:rPr lang="fr-FR" sz="2200" b="1" dirty="0">
                <a:solidFill>
                  <a:srgbClr val="000000"/>
                </a:solidFill>
                <a:latin typeface="Tahoma,Bold"/>
              </a:rPr>
              <a:t>Bandes de fréquences </a:t>
            </a:r>
          </a:p>
          <a:p>
            <a:pPr algn="ctr"/>
            <a:r>
              <a:rPr lang="fr-FR" sz="2200" b="1" dirty="0">
                <a:solidFill>
                  <a:srgbClr val="000000"/>
                </a:solidFill>
                <a:latin typeface="Tahoma,Bold"/>
              </a:rPr>
              <a:t>pour la desserte finale contenus </a:t>
            </a:r>
          </a:p>
          <a:p>
            <a:pPr algn="ctr"/>
            <a:r>
              <a:rPr lang="fr-FR" sz="2200" b="1" dirty="0">
                <a:solidFill>
                  <a:srgbClr val="0070C0"/>
                </a:solidFill>
                <a:latin typeface="Tahoma,Bold"/>
              </a:rPr>
              <a:t>Voix</a:t>
            </a:r>
          </a:p>
          <a:p>
            <a:pPr algn="ctr"/>
            <a:r>
              <a:rPr lang="fr-FR" sz="2200" b="1" dirty="0">
                <a:solidFill>
                  <a:srgbClr val="FF0000"/>
                </a:solidFill>
                <a:latin typeface="Tahoma" panose="020B0604030504040204" pitchFamily="34" charset="0"/>
              </a:rPr>
              <a:t>1.880 et 1.920 GHz </a:t>
            </a:r>
          </a:p>
          <a:p>
            <a:pPr algn="ctr"/>
            <a:r>
              <a:rPr lang="fr-FR" sz="2200" dirty="0">
                <a:solidFill>
                  <a:srgbClr val="0000FF"/>
                </a:solidFill>
                <a:latin typeface="Tahoma" panose="020B0604030504040204" pitchFamily="34" charset="0"/>
              </a:rPr>
              <a:t>(</a:t>
            </a:r>
            <a:r>
              <a:rPr lang="fr-FR" sz="2200" b="1" dirty="0">
                <a:latin typeface="Tahoma" panose="020B0604030504040204" pitchFamily="34" charset="0"/>
              </a:rPr>
              <a:t>Bande DECT – B39</a:t>
            </a:r>
            <a:r>
              <a:rPr lang="fr-FR" sz="2200" dirty="0">
                <a:solidFill>
                  <a:srgbClr val="0000FF"/>
                </a:solidFill>
                <a:latin typeface="Tahoma" panose="020B0604030504040204" pitchFamily="34" charset="0"/>
              </a:rPr>
              <a:t>)</a:t>
            </a:r>
            <a:endParaRPr lang="fr-FR" sz="2200" dirty="0"/>
          </a:p>
        </p:txBody>
      </p:sp>
      <p:sp>
        <p:nvSpPr>
          <p:cNvPr id="8" name="ZoneTexte 7">
            <a:extLst>
              <a:ext uri="{FF2B5EF4-FFF2-40B4-BE49-F238E27FC236}">
                <a16:creationId xmlns:a16="http://schemas.microsoft.com/office/drawing/2014/main" id="{FD5F6909-250B-1DDC-953D-8CA20AB17B4F}"/>
              </a:ext>
            </a:extLst>
          </p:cNvPr>
          <p:cNvSpPr txBox="1"/>
          <p:nvPr/>
        </p:nvSpPr>
        <p:spPr>
          <a:xfrm>
            <a:off x="3647728" y="2509356"/>
            <a:ext cx="3760347" cy="1754326"/>
          </a:xfrm>
          <a:prstGeom prst="rect">
            <a:avLst/>
          </a:prstGeom>
          <a:noFill/>
        </p:spPr>
        <p:txBody>
          <a:bodyPr wrap="square">
            <a:spAutoFit/>
          </a:bodyPr>
          <a:lstStyle/>
          <a:p>
            <a:pPr algn="ctr"/>
            <a:r>
              <a:rPr lang="fr-FR" sz="2000" b="1" dirty="0">
                <a:solidFill>
                  <a:srgbClr val="000000"/>
                </a:solidFill>
                <a:latin typeface="Tahoma,Bold"/>
              </a:rPr>
              <a:t>Bandes de fréquences </a:t>
            </a:r>
          </a:p>
          <a:p>
            <a:pPr algn="ctr"/>
            <a:r>
              <a:rPr lang="fr-FR" sz="2000" b="1" dirty="0">
                <a:solidFill>
                  <a:srgbClr val="000000"/>
                </a:solidFill>
                <a:latin typeface="Tahoma,Bold"/>
              </a:rPr>
              <a:t>pour la desserte finale contenus </a:t>
            </a:r>
          </a:p>
          <a:p>
            <a:pPr algn="ctr"/>
            <a:r>
              <a:rPr lang="fr-FR" sz="2000" b="1" dirty="0">
                <a:solidFill>
                  <a:srgbClr val="0070C0"/>
                </a:solidFill>
                <a:latin typeface="Tahoma,Bold"/>
              </a:rPr>
              <a:t>Données</a:t>
            </a:r>
          </a:p>
          <a:p>
            <a:pPr algn="ctr"/>
            <a:endParaRPr lang="fr-FR" sz="800" b="1" dirty="0">
              <a:solidFill>
                <a:srgbClr val="FF0000"/>
              </a:solidFill>
              <a:latin typeface="Tahoma" panose="020B0604030504040204" pitchFamily="34" charset="0"/>
            </a:endParaRPr>
          </a:p>
          <a:p>
            <a:pPr algn="ctr"/>
            <a:r>
              <a:rPr lang="fr-FR" sz="2000" b="1" dirty="0">
                <a:solidFill>
                  <a:srgbClr val="FF0000"/>
                </a:solidFill>
                <a:latin typeface="Tahoma" panose="020B0604030504040204" pitchFamily="34" charset="0"/>
              </a:rPr>
              <a:t>4.9 et 5.9 GHz </a:t>
            </a:r>
          </a:p>
        </p:txBody>
      </p:sp>
      <p:sp>
        <p:nvSpPr>
          <p:cNvPr id="9" name="ZoneTexte 8">
            <a:extLst>
              <a:ext uri="{FF2B5EF4-FFF2-40B4-BE49-F238E27FC236}">
                <a16:creationId xmlns:a16="http://schemas.microsoft.com/office/drawing/2014/main" id="{7D1884F7-9ABD-B46B-9829-BAFE626EB230}"/>
              </a:ext>
            </a:extLst>
          </p:cNvPr>
          <p:cNvSpPr txBox="1"/>
          <p:nvPr/>
        </p:nvSpPr>
        <p:spPr>
          <a:xfrm>
            <a:off x="7408076" y="2509356"/>
            <a:ext cx="4610734" cy="1938992"/>
          </a:xfrm>
          <a:prstGeom prst="rect">
            <a:avLst/>
          </a:prstGeom>
          <a:noFill/>
        </p:spPr>
        <p:txBody>
          <a:bodyPr wrap="square">
            <a:spAutoFit/>
          </a:bodyPr>
          <a:lstStyle/>
          <a:p>
            <a:pPr algn="ctr"/>
            <a:r>
              <a:rPr lang="fr-FR" sz="2000" b="1" dirty="0">
                <a:solidFill>
                  <a:srgbClr val="000000"/>
                </a:solidFill>
                <a:latin typeface="Tahoma,Bold"/>
              </a:rPr>
              <a:t>Bandes de fréquences </a:t>
            </a:r>
          </a:p>
          <a:p>
            <a:pPr algn="ctr"/>
            <a:r>
              <a:rPr lang="fr-FR" sz="2000" b="1" dirty="0">
                <a:solidFill>
                  <a:srgbClr val="000000"/>
                </a:solidFill>
                <a:latin typeface="Tahoma,Bold"/>
              </a:rPr>
              <a:t>pour la desserte finale contenus </a:t>
            </a:r>
          </a:p>
          <a:p>
            <a:pPr algn="ctr"/>
            <a:endParaRPr lang="fr-FR" sz="2000" b="1" dirty="0">
              <a:solidFill>
                <a:srgbClr val="0070C0"/>
              </a:solidFill>
              <a:latin typeface="Tahoma,Bold"/>
            </a:endParaRPr>
          </a:p>
          <a:p>
            <a:pPr algn="ctr"/>
            <a:r>
              <a:rPr lang="fr-FR" sz="2000" b="1" dirty="0">
                <a:solidFill>
                  <a:srgbClr val="0070C0"/>
                </a:solidFill>
                <a:latin typeface="Tahoma,Bold"/>
              </a:rPr>
              <a:t>TV TNT</a:t>
            </a:r>
          </a:p>
          <a:p>
            <a:pPr algn="ctr"/>
            <a:r>
              <a:rPr lang="fr-FR" sz="2000" b="1" dirty="0">
                <a:solidFill>
                  <a:srgbClr val="FF0000"/>
                </a:solidFill>
                <a:latin typeface="Tahoma" panose="020B0604030504040204" pitchFamily="34" charset="0"/>
              </a:rPr>
              <a:t>470 et 606 MHz </a:t>
            </a:r>
            <a:r>
              <a:rPr lang="fr-FR" sz="2000" dirty="0">
                <a:solidFill>
                  <a:srgbClr val="0000FF"/>
                </a:solidFill>
                <a:latin typeface="Tahoma" panose="020B0604030504040204" pitchFamily="34" charset="0"/>
              </a:rPr>
              <a:t>(</a:t>
            </a:r>
            <a:r>
              <a:rPr lang="fr-FR" sz="2000" b="1" dirty="0">
                <a:latin typeface="Tahoma" panose="020B0604030504040204" pitchFamily="34" charset="0"/>
              </a:rPr>
              <a:t>Canal IV TNT</a:t>
            </a:r>
            <a:r>
              <a:rPr lang="fr-FR" sz="2000" dirty="0">
                <a:solidFill>
                  <a:srgbClr val="0000FF"/>
                </a:solidFill>
                <a:latin typeface="Tahoma" panose="020B0604030504040204" pitchFamily="34" charset="0"/>
              </a:rPr>
              <a:t>) &amp; </a:t>
            </a:r>
            <a:r>
              <a:rPr lang="fr-FR" sz="2000" b="1" dirty="0">
                <a:solidFill>
                  <a:srgbClr val="FF0000"/>
                </a:solidFill>
                <a:latin typeface="Tahoma" panose="020B0604030504040204" pitchFamily="34" charset="0"/>
              </a:rPr>
              <a:t>606 et 862 MHz </a:t>
            </a:r>
            <a:r>
              <a:rPr lang="fr-FR" sz="2000" dirty="0">
                <a:solidFill>
                  <a:srgbClr val="0000FF"/>
                </a:solidFill>
                <a:latin typeface="Tahoma" panose="020B0604030504040204" pitchFamily="34" charset="0"/>
              </a:rPr>
              <a:t>(</a:t>
            </a:r>
            <a:r>
              <a:rPr lang="fr-FR" sz="2000" b="1" dirty="0">
                <a:latin typeface="Tahoma" panose="020B0604030504040204" pitchFamily="34" charset="0"/>
              </a:rPr>
              <a:t>Canal V TNT</a:t>
            </a:r>
            <a:r>
              <a:rPr lang="fr-FR" sz="2000" dirty="0">
                <a:solidFill>
                  <a:srgbClr val="0000FF"/>
                </a:solidFill>
                <a:latin typeface="Tahoma" panose="020B0604030504040204" pitchFamily="34" charset="0"/>
              </a:rPr>
              <a:t>) </a:t>
            </a:r>
            <a:endParaRPr lang="fr-FR" sz="2000" dirty="0"/>
          </a:p>
        </p:txBody>
      </p:sp>
      <p:sp>
        <p:nvSpPr>
          <p:cNvPr id="10" name="ZoneTexte 9">
            <a:extLst>
              <a:ext uri="{FF2B5EF4-FFF2-40B4-BE49-F238E27FC236}">
                <a16:creationId xmlns:a16="http://schemas.microsoft.com/office/drawing/2014/main" id="{9E88BE43-F2D2-4068-4386-153746A3A641}"/>
              </a:ext>
            </a:extLst>
          </p:cNvPr>
          <p:cNvSpPr txBox="1"/>
          <p:nvPr/>
        </p:nvSpPr>
        <p:spPr>
          <a:xfrm>
            <a:off x="1991544" y="5121032"/>
            <a:ext cx="9145016" cy="461665"/>
          </a:xfrm>
          <a:prstGeom prst="rect">
            <a:avLst/>
          </a:prstGeom>
          <a:noFill/>
        </p:spPr>
        <p:txBody>
          <a:bodyPr wrap="square">
            <a:spAutoFit/>
          </a:bodyPr>
          <a:lstStyle/>
          <a:p>
            <a:pPr algn="ctr"/>
            <a:r>
              <a:rPr lang="fr-FR" sz="2400" b="1" dirty="0">
                <a:solidFill>
                  <a:srgbClr val="FF0000"/>
                </a:solidFill>
                <a:latin typeface="Poppins" panose="00000500000000000000" pitchFamily="2" charset="0"/>
                <a:cs typeface="Poppins" panose="00000500000000000000" pitchFamily="2" charset="0"/>
              </a:rPr>
              <a:t>STATIONS DE BASE AUTONOME RENAL-SMART 80/20</a:t>
            </a:r>
            <a:endParaRPr lang="fr-FR" sz="2400" dirty="0">
              <a:solidFill>
                <a:srgbClr val="FF0000"/>
              </a:solidFill>
              <a:latin typeface="Poppins" panose="00000500000000000000" pitchFamily="2" charset="0"/>
              <a:cs typeface="Poppins" panose="00000500000000000000" pitchFamily="2" charset="0"/>
            </a:endParaRPr>
          </a:p>
        </p:txBody>
      </p:sp>
      <p:cxnSp>
        <p:nvCxnSpPr>
          <p:cNvPr id="11" name="Connecteur droit 10">
            <a:extLst>
              <a:ext uri="{FF2B5EF4-FFF2-40B4-BE49-F238E27FC236}">
                <a16:creationId xmlns:a16="http://schemas.microsoft.com/office/drawing/2014/main" id="{B75D0172-8E6F-CBC2-4B91-207307D9E2B3}"/>
              </a:ext>
            </a:extLst>
          </p:cNvPr>
          <p:cNvCxnSpPr>
            <a:cxnSpLocks/>
          </p:cNvCxnSpPr>
          <p:nvPr/>
        </p:nvCxnSpPr>
        <p:spPr>
          <a:xfrm>
            <a:off x="3923447" y="2471038"/>
            <a:ext cx="0" cy="2123658"/>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Connecteur droit 11">
            <a:extLst>
              <a:ext uri="{FF2B5EF4-FFF2-40B4-BE49-F238E27FC236}">
                <a16:creationId xmlns:a16="http://schemas.microsoft.com/office/drawing/2014/main" id="{91994549-BAEF-8411-85CC-C3E1630228CF}"/>
              </a:ext>
            </a:extLst>
          </p:cNvPr>
          <p:cNvCxnSpPr>
            <a:cxnSpLocks/>
          </p:cNvCxnSpPr>
          <p:nvPr/>
        </p:nvCxnSpPr>
        <p:spPr>
          <a:xfrm>
            <a:off x="7408075" y="2509356"/>
            <a:ext cx="0" cy="208534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76353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44" y="620688"/>
            <a:ext cx="5854352" cy="5734872"/>
          </a:xfrm>
        </p:spPr>
        <p:txBody>
          <a:bodyPr>
            <a:normAutofit fontScale="85000" lnSpcReduction="20000"/>
          </a:bodyPr>
          <a:lstStyle/>
          <a:p>
            <a:r>
              <a:rPr lang="fr-FR" sz="1400" dirty="0"/>
              <a:t>1. Réalisation d’un site pilote fonctionnel en mars 2004</a:t>
            </a:r>
          </a:p>
          <a:p>
            <a:r>
              <a:rPr lang="fr-FR" sz="1400" dirty="0"/>
              <a:t>    (Auger Saint Vincent, à 50 km de Paris). http://www.</a:t>
            </a:r>
          </a:p>
          <a:p>
            <a:r>
              <a:rPr lang="fr-FR" sz="1400" dirty="0"/>
              <a:t>     augersaintvincent.fr/article/</a:t>
            </a:r>
            <a:r>
              <a:rPr lang="fr-FR" sz="1400" dirty="0" err="1"/>
              <a:t>articleview</a:t>
            </a:r>
            <a:r>
              <a:rPr lang="fr-FR" sz="1400" dirty="0"/>
              <a:t>/64/1/27.</a:t>
            </a:r>
          </a:p>
          <a:p>
            <a:r>
              <a:rPr lang="fr-FR" sz="1400" dirty="0"/>
              <a:t>2. Présentation du PWCS au CNIT le 1er décembre</a:t>
            </a:r>
          </a:p>
          <a:p>
            <a:r>
              <a:rPr lang="fr-FR" sz="1400" dirty="0"/>
              <a:t>    2005 (La Défense-Paris, France).</a:t>
            </a:r>
          </a:p>
          <a:p>
            <a:r>
              <a:rPr lang="fr-FR" sz="1400" dirty="0"/>
              <a:t>3. Mise en place d’un site d’exploitation pour      </a:t>
            </a:r>
            <a:r>
              <a:rPr lang="fr-FR" sz="1400" dirty="0" err="1"/>
              <a:t>microopérateur</a:t>
            </a:r>
            <a:r>
              <a:rPr lang="fr-FR" sz="1400" dirty="0"/>
              <a:t> (Evry près de Paris, janvier 2006).</a:t>
            </a:r>
          </a:p>
          <a:p>
            <a:r>
              <a:rPr lang="fr-FR" sz="1400" dirty="0"/>
              <a:t>4. Négociation d’exploitation du PWCS en cours</a:t>
            </a:r>
          </a:p>
          <a:p>
            <a:r>
              <a:rPr lang="fr-FR" sz="1400" dirty="0"/>
              <a:t>    dans les Balkans, au Canada, dans différentes régions</a:t>
            </a:r>
          </a:p>
          <a:p>
            <a:r>
              <a:rPr lang="fr-FR" sz="1400" dirty="0"/>
              <a:t>    d’Afrique.</a:t>
            </a:r>
          </a:p>
          <a:p>
            <a:r>
              <a:rPr lang="fr-FR" sz="1400" dirty="0"/>
              <a:t>5. Test d’assemblage réussi au CMTL (Lomé/Togo,</a:t>
            </a:r>
          </a:p>
          <a:p>
            <a:r>
              <a:rPr lang="fr-FR" sz="1400" dirty="0"/>
              <a:t>    avril 2006).</a:t>
            </a:r>
          </a:p>
          <a:p>
            <a:r>
              <a:rPr lang="fr-FR" sz="1400" dirty="0"/>
              <a:t>6. Des installations opérationnelles à Paris</a:t>
            </a:r>
          </a:p>
          <a:p>
            <a:r>
              <a:rPr lang="pt-BR" sz="1400" dirty="0"/>
              <a:t>    (MAPKOM, KA Telecom, janvier 2006), Cotonou</a:t>
            </a:r>
          </a:p>
          <a:p>
            <a:r>
              <a:rPr lang="fr-FR" sz="1400" dirty="0"/>
              <a:t>    (BJCOM et BCS, avril 2006), Lomé</a:t>
            </a:r>
          </a:p>
          <a:p>
            <a:r>
              <a:rPr lang="fr-FR" sz="1400" dirty="0"/>
              <a:t>    (CMTL, avril 2006), Dakar (</a:t>
            </a:r>
            <a:r>
              <a:rPr lang="fr-FR" sz="1400" dirty="0" err="1"/>
              <a:t>Numéricost</a:t>
            </a:r>
            <a:r>
              <a:rPr lang="fr-FR" sz="1400" dirty="0"/>
              <a:t>, janvier</a:t>
            </a:r>
          </a:p>
          <a:p>
            <a:r>
              <a:rPr lang="it-IT" sz="1400" dirty="0"/>
              <a:t>     2007), Accra (Sud Telecom 3000, août 2007).</a:t>
            </a:r>
          </a:p>
          <a:p>
            <a:r>
              <a:rPr lang="fr-FR" sz="1400" dirty="0"/>
              <a:t>7. Positionnement du Centre régional de la maintenance</a:t>
            </a:r>
          </a:p>
          <a:p>
            <a:r>
              <a:rPr lang="fr-FR" sz="1400" dirty="0"/>
              <a:t>    des télécommunications de Lomé (CMTL</a:t>
            </a:r>
          </a:p>
        </p:txBody>
      </p:sp>
      <p:sp>
        <p:nvSpPr>
          <p:cNvPr id="6" name="Espace réservé du numéro de diapositive 5"/>
          <p:cNvSpPr>
            <a:spLocks noGrp="1"/>
          </p:cNvSpPr>
          <p:nvPr>
            <p:ph type="sldNum" sz="quarter" idx="12"/>
          </p:nvPr>
        </p:nvSpPr>
        <p:spPr/>
        <p:txBody>
          <a:bodyPr/>
          <a:lstStyle/>
          <a:p>
            <a:fld id="{AB89794E-0154-4E06-ABDD-76013002A97A}" type="slidenum">
              <a:rPr lang="fr-FR" smtClean="0"/>
              <a:pPr/>
              <a:t>39</a:t>
            </a:fld>
            <a:endParaRPr lang="fr-FR"/>
          </a:p>
        </p:txBody>
      </p:sp>
      <p:sp>
        <p:nvSpPr>
          <p:cNvPr id="4" name="Espace réservé du contenu 2"/>
          <p:cNvSpPr txBox="1">
            <a:spLocks/>
          </p:cNvSpPr>
          <p:nvPr/>
        </p:nvSpPr>
        <p:spPr>
          <a:xfrm>
            <a:off x="5879976" y="764704"/>
            <a:ext cx="6120680" cy="5734872"/>
          </a:xfrm>
          <a:prstGeom prst="rect">
            <a:avLst/>
          </a:prstGeom>
        </p:spPr>
        <p:txBody>
          <a:bodyPr vert="horz">
            <a:normAutofit/>
          </a:bodyPr>
          <a:lstStyle/>
          <a:p>
            <a:pPr marL="411480" indent="-342900" defTabSz="914400">
              <a:spcBef>
                <a:spcPts val="700"/>
              </a:spcBef>
              <a:buClr>
                <a:schemeClr val="tx2"/>
              </a:buClr>
              <a:buSzPct val="95000"/>
              <a:buFont typeface="Wingdings"/>
              <a:buChar char=""/>
              <a:defRPr/>
            </a:pPr>
            <a:r>
              <a:rPr lang="fr-FR" sz="1400" dirty="0"/>
              <a:t>8. Déploiement opérationnel au siège d’Air Burkina</a:t>
            </a:r>
          </a:p>
          <a:p>
            <a:pPr marL="411480" indent="-342900" defTabSz="914400">
              <a:spcBef>
                <a:spcPts val="700"/>
              </a:spcBef>
              <a:buClr>
                <a:schemeClr val="tx2"/>
              </a:buClr>
              <a:buSzPct val="95000"/>
              <a:defRPr/>
            </a:pPr>
            <a:r>
              <a:rPr lang="fr-FR" sz="1400" dirty="0"/>
              <a:t>             (Ouagadougou) et sur ses agences en Afrique et en Europe (2007).</a:t>
            </a:r>
          </a:p>
          <a:p>
            <a:pPr marL="411480" indent="-342900" defTabSz="914400">
              <a:spcBef>
                <a:spcPts val="700"/>
              </a:spcBef>
              <a:buClr>
                <a:schemeClr val="tx2"/>
              </a:buClr>
              <a:buSzPct val="95000"/>
              <a:buFont typeface="Wingdings"/>
              <a:buChar char=""/>
              <a:defRPr/>
            </a:pPr>
            <a:r>
              <a:rPr lang="fr-FR" sz="1400" dirty="0"/>
              <a:t>9. Déploiement au siège de l’Union économique et monétaire de l’Afrique de l’Ouest (</a:t>
            </a:r>
            <a:r>
              <a:rPr lang="fr-FR" sz="1400" dirty="0" err="1"/>
              <a:t>Uemoa</a:t>
            </a:r>
            <a:r>
              <a:rPr lang="fr-FR" sz="1400" dirty="0"/>
              <a:t>, 2008).</a:t>
            </a:r>
          </a:p>
          <a:p>
            <a:pPr marL="411480" indent="-342900" defTabSz="914400">
              <a:spcBef>
                <a:spcPts val="700"/>
              </a:spcBef>
              <a:buClr>
                <a:schemeClr val="tx2"/>
              </a:buClr>
              <a:buSzPct val="95000"/>
              <a:buFont typeface="Wingdings"/>
              <a:buChar char=""/>
              <a:defRPr/>
            </a:pPr>
            <a:r>
              <a:rPr lang="fr-FR" sz="1400" dirty="0"/>
              <a:t>10. Déploiement dans les immeubles ADOMA France (2007/2008).</a:t>
            </a:r>
          </a:p>
          <a:p>
            <a:pPr marL="411480" indent="-342900" defTabSz="914400">
              <a:spcBef>
                <a:spcPts val="700"/>
              </a:spcBef>
              <a:buClr>
                <a:schemeClr val="tx2"/>
              </a:buClr>
              <a:buSzPct val="95000"/>
              <a:buFont typeface="Wingdings"/>
              <a:buChar char=""/>
              <a:defRPr/>
            </a:pPr>
            <a:r>
              <a:rPr lang="fr-FR" sz="1400" dirty="0"/>
              <a:t>11. Projet pilote à Nogent sur Oise (France, 2011).</a:t>
            </a:r>
          </a:p>
          <a:p>
            <a:pPr marL="411480" indent="-342900" defTabSz="914400">
              <a:spcBef>
                <a:spcPts val="700"/>
              </a:spcBef>
              <a:buClr>
                <a:schemeClr val="tx2"/>
              </a:buClr>
              <a:buSzPct val="95000"/>
              <a:buFont typeface="Wingdings"/>
              <a:buChar char=""/>
              <a:defRPr/>
            </a:pPr>
            <a:r>
              <a:rPr lang="fr-FR" sz="1400" dirty="0"/>
              <a:t>12. Université de Ouagadougou. Nous avons installé tous les modules du PWCS. Les installations ont été inaugurées lors de la triennale de l’ADEA en février 2012. Lors de cette cérémonie, nous avons présenté toutes les potentialités du PWCS,</a:t>
            </a:r>
          </a:p>
          <a:p>
            <a:pPr marL="411480" indent="-342900" defTabSz="914400">
              <a:spcBef>
                <a:spcPts val="700"/>
              </a:spcBef>
              <a:buClr>
                <a:schemeClr val="tx2"/>
              </a:buClr>
              <a:buSzPct val="95000"/>
              <a:buFont typeface="Wingdings"/>
              <a:buChar char=""/>
              <a:defRPr/>
            </a:pPr>
            <a:r>
              <a:rPr lang="fr-FR" sz="1400" dirty="0"/>
              <a:t>13. Déploiement du RETICE-PWCS au TOGO, France, SENEGAL, NIGERIA</a:t>
            </a:r>
          </a:p>
          <a:p>
            <a:pPr marL="411480" indent="-342900" defTabSz="914400">
              <a:spcBef>
                <a:spcPts val="700"/>
              </a:spcBef>
              <a:buClr>
                <a:schemeClr val="tx2"/>
              </a:buClr>
              <a:buSzPct val="95000"/>
              <a:defRPr/>
            </a:pPr>
            <a:r>
              <a:rPr lang="fr-FR" sz="1400" dirty="0"/>
              <a:t>	14. Nigeria, installation du PWCS dans l’Etat de Kano</a:t>
            </a:r>
          </a:p>
          <a:p>
            <a:pPr marL="411480" indent="-342900" defTabSz="914400">
              <a:spcBef>
                <a:spcPts val="700"/>
              </a:spcBef>
              <a:buClr>
                <a:schemeClr val="tx2"/>
              </a:buClr>
              <a:buSzPct val="95000"/>
              <a:defRPr/>
            </a:pPr>
            <a:r>
              <a:rPr lang="fr-FR" sz="1400" dirty="0"/>
              <a:t>       15. déploiement du RENAL-SMART 80/20 au Togo en 2022</a:t>
            </a:r>
          </a:p>
        </p:txBody>
      </p:sp>
      <p:sp>
        <p:nvSpPr>
          <p:cNvPr id="5" name="ZoneTexte 4"/>
          <p:cNvSpPr txBox="1"/>
          <p:nvPr/>
        </p:nvSpPr>
        <p:spPr>
          <a:xfrm>
            <a:off x="2855640" y="260648"/>
            <a:ext cx="5616624" cy="369332"/>
          </a:xfrm>
          <a:prstGeom prst="rect">
            <a:avLst/>
          </a:prstGeom>
          <a:noFill/>
        </p:spPr>
        <p:txBody>
          <a:bodyPr wrap="square" rtlCol="0">
            <a:spAutoFit/>
          </a:bodyPr>
          <a:lstStyle/>
          <a:p>
            <a:pPr algn="ctr"/>
            <a:r>
              <a:rPr lang="fr-FR" b="1" dirty="0">
                <a:solidFill>
                  <a:srgbClr val="7030A0"/>
                </a:solidFill>
              </a:rPr>
              <a:t>QUELQUES REFERENCES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F0E23731-29C3-4489-AE53-CF4B3C93EB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68" y="188641"/>
            <a:ext cx="11609590" cy="6431794"/>
          </a:xfrm>
        </p:spPr>
      </p:pic>
      <p:sp>
        <p:nvSpPr>
          <p:cNvPr id="4" name="Espace réservé du numéro de diapositive 3">
            <a:extLst>
              <a:ext uri="{FF2B5EF4-FFF2-40B4-BE49-F238E27FC236}">
                <a16:creationId xmlns:a16="http://schemas.microsoft.com/office/drawing/2014/main" id="{34A353E3-9B3E-4780-ABDD-C55FB84D09FF}"/>
              </a:ext>
            </a:extLst>
          </p:cNvPr>
          <p:cNvSpPr>
            <a:spLocks noGrp="1"/>
          </p:cNvSpPr>
          <p:nvPr>
            <p:ph type="sldNum" sz="quarter" idx="12"/>
          </p:nvPr>
        </p:nvSpPr>
        <p:spPr/>
        <p:txBody>
          <a:bodyPr/>
          <a:lstStyle/>
          <a:p>
            <a:fld id="{AB89794E-0154-4E06-ABDD-76013002A97A}" type="slidenum">
              <a:rPr lang="fr-FR" smtClean="0"/>
              <a:pPr/>
              <a:t>4</a:t>
            </a:fld>
            <a:endParaRPr lang="fr-FR"/>
          </a:p>
        </p:txBody>
      </p:sp>
    </p:spTree>
    <p:extLst>
      <p:ext uri="{BB962C8B-B14F-4D97-AF65-F5344CB8AC3E}">
        <p14:creationId xmlns:p14="http://schemas.microsoft.com/office/powerpoint/2010/main" val="1056860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noGrp="1"/>
          </p:cNvSpPr>
          <p:nvPr>
            <p:ph idx="1"/>
          </p:nvPr>
        </p:nvSpPr>
        <p:spPr>
          <a:xfrm>
            <a:off x="2423592" y="3429000"/>
            <a:ext cx="7772400" cy="2592288"/>
          </a:xfrm>
          <a:prstGeom prst="rect">
            <a:avLst/>
          </a:prstGeom>
        </p:spPr>
        <p:txBody>
          <a:bodyPr vert="horz" lIns="100584" tIns="45720" rIns="91440" bIns="45720" rtlCol="0" anchor="b">
            <a:normAutofit/>
          </a:bodyPr>
          <a:lstStyle/>
          <a:p>
            <a:pPr marL="0" indent="0" algn="ctr">
              <a:spcBef>
                <a:spcPts val="0"/>
              </a:spcBef>
              <a:buClr>
                <a:schemeClr val="tx2"/>
              </a:buClr>
              <a:buSzPct val="95000"/>
              <a:buNone/>
              <a:defRPr/>
            </a:pPr>
            <a:r>
              <a:rPr lang="fr-FR" dirty="0"/>
              <a:t>Web: </a:t>
            </a:r>
            <a:r>
              <a:rPr lang="fr-FR" b="1" kern="100" dirty="0">
                <a:effectLst/>
                <a:latin typeface="Calibri" panose="020F0502020204030204" pitchFamily="34" charset="0"/>
                <a:ea typeface="Calibri" panose="020F0502020204030204" pitchFamily="34" charset="0"/>
                <a:cs typeface="Times New Roman" panose="02020603050405020304" pitchFamily="18" charset="0"/>
                <a:hlinkClick r:id="rId2"/>
              </a:rPr>
              <a:t>www.katechnologiesgroup.com</a:t>
            </a:r>
            <a:r>
              <a:rPr lang="fr-FR"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defTabSz="914400">
              <a:spcBef>
                <a:spcPts val="0"/>
              </a:spcBef>
              <a:buClr>
                <a:schemeClr val="tx2"/>
              </a:buClr>
              <a:buSzPct val="95000"/>
              <a:buNone/>
              <a:defRPr/>
            </a:pPr>
            <a:endParaRPr lang="en-US" i="1" dirty="0">
              <a:solidFill>
                <a:schemeClr val="tx1"/>
              </a:solidFill>
            </a:endParaRPr>
          </a:p>
          <a:p>
            <a:pPr marL="0" indent="0" algn="ctr" defTabSz="914400">
              <a:spcBef>
                <a:spcPts val="0"/>
              </a:spcBef>
              <a:buClr>
                <a:schemeClr val="tx2"/>
              </a:buClr>
              <a:buSzPct val="95000"/>
              <a:buNone/>
              <a:defRPr/>
            </a:pPr>
            <a:r>
              <a:rPr lang="en-US" i="1" dirty="0">
                <a:solidFill>
                  <a:schemeClr val="tx1"/>
                </a:solidFill>
              </a:rPr>
              <a:t> Email: </a:t>
            </a:r>
            <a:r>
              <a:rPr lang="en-US" i="1" u="sng" dirty="0" err="1">
                <a:solidFill>
                  <a:schemeClr val="tx1"/>
                </a:solidFill>
                <a:hlinkClick r:id="rId3"/>
              </a:rPr>
              <a:t>info@retice.africa</a:t>
            </a:r>
            <a:r>
              <a:rPr lang="en-US" i="1" u="sng" dirty="0">
                <a:solidFill>
                  <a:schemeClr val="tx1"/>
                </a:solidFill>
              </a:rPr>
              <a:t>  </a:t>
            </a:r>
            <a:endParaRPr lang="fr-FR" dirty="0">
              <a:solidFill>
                <a:schemeClr val="tx1"/>
              </a:solidFill>
            </a:endParaRPr>
          </a:p>
        </p:txBody>
      </p:sp>
      <p:sp>
        <p:nvSpPr>
          <p:cNvPr id="6" name="Espace réservé du numéro de diapositive 5"/>
          <p:cNvSpPr>
            <a:spLocks noGrp="1"/>
          </p:cNvSpPr>
          <p:nvPr>
            <p:ph type="sldNum" sz="quarter" idx="12"/>
          </p:nvPr>
        </p:nvSpPr>
        <p:spPr/>
        <p:txBody>
          <a:bodyPr/>
          <a:lstStyle/>
          <a:p>
            <a:fld id="{AB89794E-0154-4E06-ABDD-76013002A97A}" type="slidenum">
              <a:rPr lang="fr-FR" smtClean="0"/>
              <a:pPr/>
              <a:t>40</a:t>
            </a:fld>
            <a:endParaRPr lang="fr-FR"/>
          </a:p>
        </p:txBody>
      </p:sp>
      <p:sp>
        <p:nvSpPr>
          <p:cNvPr id="7" name="Rectangle 6"/>
          <p:cNvSpPr/>
          <p:nvPr/>
        </p:nvSpPr>
        <p:spPr>
          <a:xfrm>
            <a:off x="5087888" y="3429000"/>
            <a:ext cx="2808312" cy="28803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3200" dirty="0"/>
              <a:t>CONTACT</a:t>
            </a:r>
          </a:p>
        </p:txBody>
      </p:sp>
      <p:pic>
        <p:nvPicPr>
          <p:cNvPr id="3" name="Image 2">
            <a:extLst>
              <a:ext uri="{FF2B5EF4-FFF2-40B4-BE49-F238E27FC236}">
                <a16:creationId xmlns:a16="http://schemas.microsoft.com/office/drawing/2014/main" id="{95383200-EB7A-4E5D-8CED-4523C7DA19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9220" y="116633"/>
            <a:ext cx="2233561" cy="2305643"/>
          </a:xfrm>
          <a:prstGeom prst="rect">
            <a:avLst/>
          </a:prstGeom>
        </p:spPr>
      </p:pic>
      <p:sp>
        <p:nvSpPr>
          <p:cNvPr id="2" name="ZoneTexte 1">
            <a:extLst>
              <a:ext uri="{FF2B5EF4-FFF2-40B4-BE49-F238E27FC236}">
                <a16:creationId xmlns:a16="http://schemas.microsoft.com/office/drawing/2014/main" id="{2E80883C-8EE2-0F1E-8FCF-69B102FF842D}"/>
              </a:ext>
            </a:extLst>
          </p:cNvPr>
          <p:cNvSpPr txBox="1"/>
          <p:nvPr/>
        </p:nvSpPr>
        <p:spPr>
          <a:xfrm>
            <a:off x="4511824" y="4149080"/>
            <a:ext cx="3960440" cy="400110"/>
          </a:xfrm>
          <a:prstGeom prst="rect">
            <a:avLst/>
          </a:prstGeom>
          <a:noFill/>
        </p:spPr>
        <p:txBody>
          <a:bodyPr wrap="square" rtlCol="0">
            <a:spAutoFit/>
          </a:bodyPr>
          <a:lstStyle/>
          <a:p>
            <a:r>
              <a:rPr lang="fr-FR" sz="2000" b="1" dirty="0">
                <a:solidFill>
                  <a:schemeClr val="bg1"/>
                </a:solidFill>
              </a:rPr>
              <a:t>Tel/WhatsApp: +237 242 232 005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336" y="1082676"/>
            <a:ext cx="11953328" cy="5514676"/>
          </a:xfrm>
        </p:spPr>
        <p:txBody>
          <a:bodyPr>
            <a:normAutofit fontScale="90000"/>
          </a:bodyPr>
          <a:lstStyle/>
          <a:p>
            <a:pPr algn="just"/>
            <a:r>
              <a:rPr lang="fr-FR" sz="2000" b="1" dirty="0">
                <a:solidFill>
                  <a:srgbClr val="FF0066"/>
                </a:solidFill>
                <a:latin typeface="Arial" panose="020B0604020202020204" pitchFamily="34" charset="0"/>
                <a:cs typeface="Arial" panose="020B0604020202020204" pitchFamily="34" charset="0"/>
              </a:rPr>
              <a:t>PROBLEMATIQUE</a:t>
            </a:r>
            <a:br>
              <a:rPr lang="fr-FR" sz="2000" b="1" dirty="0">
                <a:solidFill>
                  <a:srgbClr val="FF0066"/>
                </a:solidFill>
                <a:latin typeface="Arial" panose="020B0604020202020204" pitchFamily="34" charset="0"/>
                <a:cs typeface="Arial" panose="020B0604020202020204" pitchFamily="34" charset="0"/>
              </a:rPr>
            </a:br>
            <a:br>
              <a:rPr lang="fr-FR" sz="2000" b="1" dirty="0">
                <a:solidFill>
                  <a:srgbClr val="FF0066"/>
                </a:solidFill>
                <a:latin typeface="Arial" panose="020B0604020202020204" pitchFamily="34" charset="0"/>
                <a:cs typeface="Arial" panose="020B0604020202020204" pitchFamily="34" charset="0"/>
              </a:rPr>
            </a:br>
            <a:br>
              <a:rPr lang="fr-FR" sz="2000" b="1" dirty="0">
                <a:solidFill>
                  <a:srgbClr val="FF0066"/>
                </a:solidFill>
                <a:latin typeface="Arial" panose="020B0604020202020204" pitchFamily="34" charset="0"/>
                <a:cs typeface="Arial" panose="020B0604020202020204" pitchFamily="34" charset="0"/>
              </a:rPr>
            </a:br>
            <a:br>
              <a:rPr lang="fr-FR" sz="2000" dirty="0">
                <a:solidFill>
                  <a:schemeClr val="tx1"/>
                </a:solidFill>
                <a:latin typeface="Arial" panose="020B0604020202020204" pitchFamily="34" charset="0"/>
                <a:cs typeface="Arial" panose="020B0604020202020204" pitchFamily="34" charset="0"/>
              </a:rPr>
            </a:br>
            <a:r>
              <a:rPr lang="fr-FR" sz="2100" b="1" dirty="0">
                <a:solidFill>
                  <a:schemeClr val="bg1"/>
                </a:solidFill>
                <a:latin typeface="Times New Roman" panose="02020603050405020304" pitchFamily="18" charset="0"/>
                <a:cs typeface="Times New Roman" panose="02020603050405020304" pitchFamily="18" charset="0"/>
              </a:rPr>
              <a:t>L’avènement du numérique a complètement transformé le visage mondial des services de Télécommunications qui n’ont plus besoin de grosses machines pour véhiculer les informations aussi bien la voix, les données que les images à travers le monde. L’informatique a profondément transformé le domaine des télécoms. De nouveaux secteurs de communication se sont parallèlement développés et ont fait éclater le système des Télécommunications traditionnelles, telles qu’elles existaient il y a quelques dizaines d’années. Sont apparus sur le marché des produits nouveaux grâce à des entreprises innovantes et des opérateurs de Télécommunications d’un nouveau type qui ont bousculé le monopole détenu jusqu’alors par des entreprises d’Etat de Télécommunications</a:t>
            </a:r>
            <a:r>
              <a:rPr lang="fr-FR" sz="2100" b="1" dirty="0">
                <a:solidFill>
                  <a:schemeClr val="tx1"/>
                </a:solidFill>
                <a:latin typeface="Times New Roman" panose="02020603050405020304" pitchFamily="18" charset="0"/>
                <a:cs typeface="Times New Roman" panose="02020603050405020304" pitchFamily="18" charset="0"/>
              </a:rPr>
              <a:t>. </a:t>
            </a:r>
            <a:br>
              <a:rPr lang="fr-FR" sz="2100" b="1" dirty="0">
                <a:solidFill>
                  <a:schemeClr val="tx1"/>
                </a:solidFill>
                <a:latin typeface="Times New Roman" panose="02020603050405020304" pitchFamily="18" charset="0"/>
                <a:cs typeface="Times New Roman" panose="02020603050405020304" pitchFamily="18" charset="0"/>
              </a:rPr>
            </a:br>
            <a:br>
              <a:rPr lang="fr-FR" sz="2100" b="1" dirty="0">
                <a:solidFill>
                  <a:schemeClr val="tx1"/>
                </a:solidFill>
                <a:latin typeface="Times New Roman" panose="02020603050405020304" pitchFamily="18" charset="0"/>
                <a:cs typeface="Times New Roman" panose="02020603050405020304" pitchFamily="18" charset="0"/>
              </a:rPr>
            </a:br>
            <a:r>
              <a:rPr lang="fr-FR" sz="2100" b="1" dirty="0">
                <a:solidFill>
                  <a:schemeClr val="tx1"/>
                </a:solidFill>
                <a:latin typeface="Times New Roman" panose="02020603050405020304" pitchFamily="18" charset="0"/>
                <a:cs typeface="Times New Roman" panose="02020603050405020304" pitchFamily="18" charset="0"/>
              </a:rPr>
              <a:t>Les saturations et les attaques des systèmes informatiques, qui vont jusqu’à paralyser les réseaux, continuent de poser des problèmes.</a:t>
            </a:r>
            <a:r>
              <a:rPr lang="fr-FR" sz="2100" dirty="0">
                <a:solidFill>
                  <a:schemeClr val="tx1"/>
                </a:solidFill>
                <a:latin typeface="Times New Roman" panose="02020603050405020304" pitchFamily="18" charset="0"/>
                <a:cs typeface="Times New Roman" panose="02020603050405020304" pitchFamily="18" charset="0"/>
              </a:rPr>
              <a:t> </a:t>
            </a:r>
            <a:br>
              <a:rPr lang="fr-FR" sz="2100" dirty="0">
                <a:solidFill>
                  <a:schemeClr val="tx1"/>
                </a:solidFill>
                <a:latin typeface="Times New Roman" panose="02020603050405020304" pitchFamily="18" charset="0"/>
                <a:cs typeface="Times New Roman" panose="02020603050405020304" pitchFamily="18" charset="0"/>
              </a:rPr>
            </a:br>
            <a:r>
              <a:rPr lang="fr-FR" sz="2100" b="1" i="1" dirty="0">
                <a:solidFill>
                  <a:schemeClr val="tx1"/>
                </a:solidFill>
                <a:latin typeface="Times New Roman" panose="02020603050405020304" pitchFamily="18" charset="0"/>
                <a:cs typeface="Times New Roman" panose="02020603050405020304" pitchFamily="18" charset="0"/>
              </a:rPr>
              <a:t>Comment, en effet, résoudre le problème de l’insuffisance de la bande passante, de la disponibilité du réseau et de la vulnérabilité des données une fois pour toutes ?</a:t>
            </a:r>
            <a:r>
              <a:rPr lang="fr-FR" sz="2100" dirty="0">
                <a:solidFill>
                  <a:schemeClr val="tx1"/>
                </a:solidFill>
                <a:latin typeface="Times New Roman" panose="02020603050405020304" pitchFamily="18" charset="0"/>
                <a:cs typeface="Times New Roman" panose="02020603050405020304" pitchFamily="18" charset="0"/>
              </a:rPr>
              <a:t> </a:t>
            </a:r>
            <a:br>
              <a:rPr lang="fr-FR" sz="2100" dirty="0">
                <a:solidFill>
                  <a:schemeClr val="tx1"/>
                </a:solidFill>
                <a:latin typeface="Times New Roman" panose="02020603050405020304" pitchFamily="18" charset="0"/>
                <a:cs typeface="Times New Roman" panose="02020603050405020304" pitchFamily="18" charset="0"/>
              </a:rPr>
            </a:br>
            <a:r>
              <a:rPr lang="fr-FR" sz="2100" dirty="0">
                <a:solidFill>
                  <a:schemeClr val="tx1"/>
                </a:solidFill>
                <a:latin typeface="Times New Roman" panose="02020603050405020304" pitchFamily="18" charset="0"/>
                <a:cs typeface="Times New Roman" panose="02020603050405020304" pitchFamily="18" charset="0"/>
              </a:rPr>
              <a:t>Ce sujet est sérieux pour les technologues comme pour les politiques qui bottent la plupart du temps en touche. Ainsi, on constatera que l’essentiel des technologues du numérique se concentrent sur les logiciels, les applications, tandis que les politiques, eux, pour leurs efforts pour le numérique dans l’éducation par exemple, jettent leur dévolu sur ce qui est visibles, donc sur les terminaux.</a:t>
            </a:r>
          </a:p>
        </p:txBody>
      </p:sp>
      <p:sp>
        <p:nvSpPr>
          <p:cNvPr id="5" name="Espace réservé du numéro de diapositive 4"/>
          <p:cNvSpPr>
            <a:spLocks noGrp="1"/>
          </p:cNvSpPr>
          <p:nvPr>
            <p:ph type="sldNum" sz="quarter" idx="12"/>
          </p:nvPr>
        </p:nvSpPr>
        <p:spPr/>
        <p:txBody>
          <a:bodyPr/>
          <a:lstStyle/>
          <a:p>
            <a:fld id="{AB89794E-0154-4E06-ABDD-76013002A97A}"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31A7259-9DF2-8EAF-755B-17818DBBEC97}"/>
              </a:ext>
            </a:extLst>
          </p:cNvPr>
          <p:cNvSpPr>
            <a:spLocks noGrp="1"/>
          </p:cNvSpPr>
          <p:nvPr>
            <p:ph type="sldNum" sz="quarter" idx="12"/>
          </p:nvPr>
        </p:nvSpPr>
        <p:spPr/>
        <p:txBody>
          <a:bodyPr/>
          <a:lstStyle/>
          <a:p>
            <a:fld id="{AB89794E-0154-4E06-ABDD-76013002A97A}" type="slidenum">
              <a:rPr lang="fr-FR" smtClean="0"/>
              <a:pPr/>
              <a:t>6</a:t>
            </a:fld>
            <a:endParaRPr lang="fr-FR"/>
          </a:p>
        </p:txBody>
      </p:sp>
      <p:pic>
        <p:nvPicPr>
          <p:cNvPr id="6" name="Image 5">
            <a:extLst>
              <a:ext uri="{FF2B5EF4-FFF2-40B4-BE49-F238E27FC236}">
                <a16:creationId xmlns:a16="http://schemas.microsoft.com/office/drawing/2014/main" id="{CE7BA8B3-627C-8981-F000-E00DA998FC80}"/>
              </a:ext>
            </a:extLst>
          </p:cNvPr>
          <p:cNvPicPr>
            <a:picLocks noChangeAspect="1"/>
          </p:cNvPicPr>
          <p:nvPr/>
        </p:nvPicPr>
        <p:blipFill>
          <a:blip r:embed="rId2"/>
          <a:stretch>
            <a:fillRect/>
          </a:stretch>
        </p:blipFill>
        <p:spPr>
          <a:xfrm>
            <a:off x="191344" y="764704"/>
            <a:ext cx="11665296" cy="6074837"/>
          </a:xfrm>
          <a:prstGeom prst="rect">
            <a:avLst/>
          </a:prstGeom>
        </p:spPr>
      </p:pic>
      <p:sp>
        <p:nvSpPr>
          <p:cNvPr id="8" name="ZoneTexte 7">
            <a:extLst>
              <a:ext uri="{FF2B5EF4-FFF2-40B4-BE49-F238E27FC236}">
                <a16:creationId xmlns:a16="http://schemas.microsoft.com/office/drawing/2014/main" id="{82A31F4E-0C8A-DC57-9569-D82525D06752}"/>
              </a:ext>
            </a:extLst>
          </p:cNvPr>
          <p:cNvSpPr txBox="1"/>
          <p:nvPr/>
        </p:nvSpPr>
        <p:spPr>
          <a:xfrm>
            <a:off x="2927648" y="332656"/>
            <a:ext cx="6120680" cy="369332"/>
          </a:xfrm>
          <a:prstGeom prst="rect">
            <a:avLst/>
          </a:prstGeom>
          <a:noFill/>
        </p:spPr>
        <p:txBody>
          <a:bodyPr wrap="square">
            <a:spAutoFit/>
          </a:bodyPr>
          <a:lstStyle/>
          <a:p>
            <a:r>
              <a:rPr lang="fr-FR" b="1" dirty="0">
                <a:solidFill>
                  <a:srgbClr val="FF0000"/>
                </a:solidFill>
                <a:latin typeface="Arial Black" panose="020B0A04020102020204" pitchFamily="34" charset="0"/>
              </a:rPr>
              <a:t>PROBLEMATIQUE DES RESEAUX TELECOMS</a:t>
            </a:r>
            <a:endParaRPr lang="fr-FR"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18875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328" y="908720"/>
            <a:ext cx="12144672" cy="3988351"/>
          </a:xfrm>
        </p:spPr>
        <p:txBody>
          <a:bodyPr>
            <a:normAutofit fontScale="90000"/>
          </a:bodyPr>
          <a:lstStyle/>
          <a:p>
            <a:pPr algn="just"/>
            <a:r>
              <a:rPr lang="fr-FR" sz="1800" b="1" dirty="0">
                <a:solidFill>
                  <a:schemeClr val="tx1"/>
                </a:solidFill>
                <a:latin typeface="Century Gothic" panose="020B0502020202020204" pitchFamily="34" charset="0"/>
                <a:cs typeface="Arial" panose="020B0604020202020204" pitchFamily="34" charset="0"/>
              </a:rPr>
              <a:t>La mauvaise architecture des réseaux des Télécoms à la base des saturations</a:t>
            </a:r>
            <a:br>
              <a:rPr lang="fr-FR" sz="1800" b="1" dirty="0">
                <a:solidFill>
                  <a:schemeClr val="tx1"/>
                </a:solidFill>
                <a:latin typeface="Century Gothic" panose="020B0502020202020204" pitchFamily="34" charset="0"/>
                <a:cs typeface="Arial" panose="020B0604020202020204" pitchFamily="34" charset="0"/>
              </a:rPr>
            </a:br>
            <a:br>
              <a:rPr lang="fr-FR" sz="1800" b="1" dirty="0">
                <a:solidFill>
                  <a:schemeClr val="tx1"/>
                </a:solidFill>
                <a:latin typeface="Century Gothic" panose="020B0502020202020204" pitchFamily="34" charset="0"/>
                <a:cs typeface="Arial" panose="020B0604020202020204" pitchFamily="34" charset="0"/>
              </a:rPr>
            </a:br>
            <a:r>
              <a:rPr lang="fr-FR" sz="1600" b="1" dirty="0">
                <a:solidFill>
                  <a:schemeClr val="tx1"/>
                </a:solidFill>
                <a:latin typeface="Century Gothic" panose="020B0502020202020204" pitchFamily="34" charset="0"/>
                <a:cs typeface="Arial" panose="020B0604020202020204" pitchFamily="34" charset="0"/>
              </a:rPr>
              <a:t>D’après le chercheur, Dr. Victor </a:t>
            </a:r>
            <a:r>
              <a:rPr lang="fr-FR" sz="1600" b="1" dirty="0" err="1">
                <a:solidFill>
                  <a:schemeClr val="tx1"/>
                </a:solidFill>
                <a:latin typeface="Century Gothic" panose="020B0502020202020204" pitchFamily="34" charset="0"/>
                <a:cs typeface="Arial" panose="020B0604020202020204" pitchFamily="34" charset="0"/>
              </a:rPr>
              <a:t>Agbégnénou</a:t>
            </a:r>
            <a:r>
              <a:rPr lang="fr-FR" sz="1600" b="1" dirty="0">
                <a:solidFill>
                  <a:schemeClr val="tx1"/>
                </a:solidFill>
                <a:latin typeface="Century Gothic" panose="020B0502020202020204" pitchFamily="34" charset="0"/>
                <a:cs typeface="Arial" panose="020B0604020202020204" pitchFamily="34" charset="0"/>
              </a:rPr>
              <a:t>, </a:t>
            </a:r>
            <a:r>
              <a:rPr lang="fr-FR" sz="1600" b="1" i="1" dirty="0">
                <a:solidFill>
                  <a:schemeClr val="tx1"/>
                </a:solidFill>
                <a:latin typeface="Century Gothic" panose="020B0502020202020204" pitchFamily="34" charset="0"/>
                <a:cs typeface="Arial" panose="020B0604020202020204" pitchFamily="34" charset="0"/>
              </a:rPr>
              <a:t>le problème de l’insuffisance de la bande passante, de la disponibilité du réseau et de la vulnérabilité des données ne se résoudra pas en maintenant l’architecture actuelle des réseaux de télécommunications. </a:t>
            </a:r>
            <a:r>
              <a:rPr lang="fr-FR" sz="1600" b="1" dirty="0">
                <a:solidFill>
                  <a:schemeClr val="tx1"/>
                </a:solidFill>
                <a:latin typeface="Century Gothic" panose="020B0502020202020204" pitchFamily="34" charset="0"/>
                <a:cs typeface="Arial" panose="020B0604020202020204" pitchFamily="34" charset="0"/>
              </a:rPr>
              <a:t>Car l’architecture actuelle est la source des congestions des réseaux entraînant des latences élevées et des dégradations de la qualité des services. Cette architecture rend aussi vulnérable les données, prive un très grand nombre d’usagers d’autonomie et de disponibilité en cas d’incidents au niveau des centraux ou sur les liaisons entre les centraux et les points de distribution. Elle a enfin, une empreinte carbone très. élevée.</a:t>
            </a:r>
            <a:r>
              <a:rPr lang="fr-FR" sz="1600" b="1" dirty="0">
                <a:solidFill>
                  <a:srgbClr val="585858"/>
                </a:solidFill>
                <a:latin typeface="Century Gothic" panose="020B0502020202020204" pitchFamily="34" charset="0"/>
                <a:cs typeface="Arial" panose="020B0604020202020204" pitchFamily="34" charset="0"/>
              </a:rPr>
              <a:t>   </a:t>
            </a:r>
            <a:br>
              <a:rPr lang="fr-FR" sz="1600" b="1" dirty="0">
                <a:solidFill>
                  <a:srgbClr val="585858"/>
                </a:solidFill>
                <a:latin typeface="Century Gothic" panose="020B0502020202020204" pitchFamily="34" charset="0"/>
                <a:cs typeface="Arial" panose="020B0604020202020204" pitchFamily="34" charset="0"/>
              </a:rPr>
            </a:br>
            <a:br>
              <a:rPr lang="fr-FR" sz="1600" b="1" dirty="0">
                <a:solidFill>
                  <a:srgbClr val="585858"/>
                </a:solidFill>
                <a:latin typeface="Century Gothic" panose="020B0502020202020204" pitchFamily="34" charset="0"/>
                <a:cs typeface="Arial" panose="020B0604020202020204" pitchFamily="34" charset="0"/>
              </a:rPr>
            </a:br>
            <a:r>
              <a:rPr lang="fr-FR" sz="1600" b="1" dirty="0">
                <a:solidFill>
                  <a:schemeClr val="tx1"/>
                </a:solidFill>
                <a:latin typeface="Century Gothic" panose="020B0502020202020204" pitchFamily="34" charset="0"/>
                <a:cs typeface="Arial" panose="020B0604020202020204" pitchFamily="34" charset="0"/>
              </a:rPr>
              <a:t>Des Services nationaux africains de Télécommunications fragilisés. </a:t>
            </a:r>
            <a:br>
              <a:rPr lang="fr-FR" sz="1600" b="1" dirty="0">
                <a:solidFill>
                  <a:schemeClr val="tx1"/>
                </a:solidFill>
                <a:latin typeface="Century Gothic" panose="020B0502020202020204" pitchFamily="34" charset="0"/>
                <a:cs typeface="Arial" panose="020B0604020202020204" pitchFamily="34" charset="0"/>
              </a:rPr>
            </a:br>
            <a:r>
              <a:rPr lang="fr-FR" sz="1600" b="1" dirty="0">
                <a:solidFill>
                  <a:schemeClr val="tx1"/>
                </a:solidFill>
                <a:latin typeface="Century Gothic" panose="020B0502020202020204" pitchFamily="34" charset="0"/>
                <a:cs typeface="Arial" panose="020B0604020202020204" pitchFamily="34" charset="0"/>
              </a:rPr>
              <a:t>L’Afrique n’a évidemment pas échappé à ce bouleversement provoqué par cette révolution numérique. Les services nationaux de Télécommunications des différents pays ont vite été concurrencés par des nouveaux opérateurs privés qui ont mis sur le marché de nouveaux produits et/ou services : </a:t>
            </a:r>
            <a:r>
              <a:rPr lang="fr-FR" sz="1600" b="1" dirty="0" err="1">
                <a:solidFill>
                  <a:schemeClr val="tx1"/>
                </a:solidFill>
                <a:latin typeface="Century Gothic" panose="020B0502020202020204" pitchFamily="34" charset="0"/>
                <a:cs typeface="Arial" panose="020B0604020202020204" pitchFamily="34" charset="0"/>
              </a:rPr>
              <a:t>VoIP</a:t>
            </a:r>
            <a:r>
              <a:rPr lang="fr-FR" sz="1600" b="1" dirty="0">
                <a:solidFill>
                  <a:schemeClr val="tx1"/>
                </a:solidFill>
                <a:latin typeface="Century Gothic" panose="020B0502020202020204" pitchFamily="34" charset="0"/>
                <a:cs typeface="Arial" panose="020B0604020202020204" pitchFamily="34" charset="0"/>
              </a:rPr>
              <a:t>, e-mail, réseaux sociaux, etc… Ceux-ci sont, pour la plupart, venus de l’étranger, et notamment d’Europe, d’Amérique et aujourd’hui d’Asie. Face à cette situation de dépendance technologique chronique, la société KA Technologies pense, pour sa part, que les Etats africains pourraient très vite reprendre la main sur leurs Réseaux de Télécommunications en dotant leurs opérateurs nationaux de sa technologie RENAL SMART 80/20, et cela pour deux raisons. La technologie RENAL SMART 80/20 est facile à déployer, ne nécessitant pas de câblage. En plus, c’est une solution peu onéreuse.</a:t>
            </a:r>
            <a:endParaRPr lang="fr-FR" sz="1600" b="1" dirty="0">
              <a:solidFill>
                <a:schemeClr val="tx1"/>
              </a:solidFill>
              <a:latin typeface="Century Gothic" panose="020B0502020202020204" pitchFamily="34" charset="0"/>
            </a:endParaRPr>
          </a:p>
        </p:txBody>
      </p:sp>
      <p:sp>
        <p:nvSpPr>
          <p:cNvPr id="5" name="Espace réservé du numéro de diapositive 4"/>
          <p:cNvSpPr>
            <a:spLocks noGrp="1"/>
          </p:cNvSpPr>
          <p:nvPr>
            <p:ph type="sldNum" sz="quarter" idx="12"/>
          </p:nvPr>
        </p:nvSpPr>
        <p:spPr/>
        <p:txBody>
          <a:bodyPr/>
          <a:lstStyle/>
          <a:p>
            <a:fld id="{AB89794E-0154-4E06-ABDD-76013002A97A}" type="slidenum">
              <a:rPr lang="fr-FR" smtClean="0"/>
              <a:pPr/>
              <a:t>7</a:t>
            </a:fld>
            <a:endParaRPr lang="fr-FR" dirty="0"/>
          </a:p>
        </p:txBody>
      </p:sp>
    </p:spTree>
    <p:extLst>
      <p:ext uri="{BB962C8B-B14F-4D97-AF65-F5344CB8AC3E}">
        <p14:creationId xmlns:p14="http://schemas.microsoft.com/office/powerpoint/2010/main" val="124711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FA000-5E33-4E6E-846E-A0C7FE633E3D}"/>
              </a:ext>
            </a:extLst>
          </p:cNvPr>
          <p:cNvSpPr>
            <a:spLocks noGrp="1"/>
          </p:cNvSpPr>
          <p:nvPr>
            <p:ph type="title"/>
          </p:nvPr>
        </p:nvSpPr>
        <p:spPr/>
        <p:txBody>
          <a:bodyPr/>
          <a:lstStyle/>
          <a:p>
            <a:r>
              <a:rPr lang="fr-FR" dirty="0">
                <a:solidFill>
                  <a:srgbClr val="FF0000"/>
                </a:solidFill>
                <a:latin typeface="Arial Black" panose="020B0A04020102020204" pitchFamily="34" charset="0"/>
              </a:rPr>
              <a:t>PROBLEMATIQUES A RESOURDRE</a:t>
            </a:r>
          </a:p>
        </p:txBody>
      </p:sp>
      <p:sp>
        <p:nvSpPr>
          <p:cNvPr id="3" name="Espace réservé du contenu 2">
            <a:extLst>
              <a:ext uri="{FF2B5EF4-FFF2-40B4-BE49-F238E27FC236}">
                <a16:creationId xmlns:a16="http://schemas.microsoft.com/office/drawing/2014/main" id="{022BA203-666A-04FC-826E-A3EF91019B31}"/>
              </a:ext>
            </a:extLst>
          </p:cNvPr>
          <p:cNvSpPr>
            <a:spLocks noGrp="1"/>
          </p:cNvSpPr>
          <p:nvPr>
            <p:ph sz="quarter" idx="13"/>
          </p:nvPr>
        </p:nvSpPr>
        <p:spPr/>
        <p:txBody>
          <a:bodyPr/>
          <a:lstStyle/>
          <a:p>
            <a:pPr algn="just"/>
            <a:r>
              <a:rPr lang="fr-FR" dirty="0">
                <a:latin typeface="Arial Black" panose="020B0A04020102020204" pitchFamily="34" charset="0"/>
              </a:rPr>
              <a:t>L’HYPER-CENTRALISATION DE L’ARCHITECHTURE DES RESEAUX TELECOM</a:t>
            </a:r>
          </a:p>
          <a:p>
            <a:pPr algn="just"/>
            <a:endParaRPr lang="fr-FR" dirty="0">
              <a:solidFill>
                <a:srgbClr val="CC00CC"/>
              </a:solidFill>
              <a:latin typeface="Arial Black" panose="020B0A04020102020204" pitchFamily="34" charset="0"/>
            </a:endParaRPr>
          </a:p>
          <a:p>
            <a:pPr algn="just"/>
            <a:endParaRPr lang="fr-FR" dirty="0">
              <a:solidFill>
                <a:srgbClr val="CC00CC"/>
              </a:solidFill>
              <a:latin typeface="Arial Black" panose="020B0A04020102020204" pitchFamily="34" charset="0"/>
            </a:endParaRPr>
          </a:p>
          <a:p>
            <a:pPr algn="just"/>
            <a:r>
              <a:rPr lang="fr-FR" dirty="0">
                <a:latin typeface="Arial Black" panose="020B0A04020102020204" pitchFamily="34" charset="0"/>
              </a:rPr>
              <a:t>L’HYPER-DEPENDANCE DES ETATS ET DES OPERATEURS TELECOM VIS-À-VIS DE L’INTERNET</a:t>
            </a:r>
          </a:p>
        </p:txBody>
      </p:sp>
      <p:sp>
        <p:nvSpPr>
          <p:cNvPr id="4" name="Espace réservé du numéro de diapositive 3">
            <a:extLst>
              <a:ext uri="{FF2B5EF4-FFF2-40B4-BE49-F238E27FC236}">
                <a16:creationId xmlns:a16="http://schemas.microsoft.com/office/drawing/2014/main" id="{038D15EE-B958-C680-CBF7-2D21AC534611}"/>
              </a:ext>
            </a:extLst>
          </p:cNvPr>
          <p:cNvSpPr>
            <a:spLocks noGrp="1"/>
          </p:cNvSpPr>
          <p:nvPr>
            <p:ph type="sldNum" sz="quarter" idx="12"/>
          </p:nvPr>
        </p:nvSpPr>
        <p:spPr/>
        <p:txBody>
          <a:bodyPr/>
          <a:lstStyle/>
          <a:p>
            <a:fld id="{AB89794E-0154-4E06-ABDD-76013002A97A}" type="slidenum">
              <a:rPr lang="fr-FR" smtClean="0"/>
              <a:pPr/>
              <a:t>8</a:t>
            </a:fld>
            <a:endParaRPr lang="fr-FR"/>
          </a:p>
        </p:txBody>
      </p:sp>
    </p:spTree>
    <p:extLst>
      <p:ext uri="{BB962C8B-B14F-4D97-AF65-F5344CB8AC3E}">
        <p14:creationId xmlns:p14="http://schemas.microsoft.com/office/powerpoint/2010/main" val="167671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56C8C90-9154-4ADE-9777-2B87528B7DD5}"/>
              </a:ext>
            </a:extLst>
          </p:cNvPr>
          <p:cNvSpPr>
            <a:spLocks noGrp="1"/>
          </p:cNvSpPr>
          <p:nvPr>
            <p:ph type="sldNum" sz="quarter" idx="12"/>
          </p:nvPr>
        </p:nvSpPr>
        <p:spPr/>
        <p:txBody>
          <a:bodyPr/>
          <a:lstStyle/>
          <a:p>
            <a:fld id="{AB89794E-0154-4E06-ABDD-76013002A97A}" type="slidenum">
              <a:rPr lang="fr-FR" smtClean="0"/>
              <a:pPr/>
              <a:t>9</a:t>
            </a:fld>
            <a:endParaRPr lang="fr-FR"/>
          </a:p>
        </p:txBody>
      </p:sp>
      <p:sp>
        <p:nvSpPr>
          <p:cNvPr id="6" name="ZoneTexte 5">
            <a:extLst>
              <a:ext uri="{FF2B5EF4-FFF2-40B4-BE49-F238E27FC236}">
                <a16:creationId xmlns:a16="http://schemas.microsoft.com/office/drawing/2014/main" id="{BD51CEB8-C7B5-4941-8552-CC7142C9AD8F}"/>
              </a:ext>
            </a:extLst>
          </p:cNvPr>
          <p:cNvSpPr txBox="1"/>
          <p:nvPr/>
        </p:nvSpPr>
        <p:spPr>
          <a:xfrm>
            <a:off x="2099556" y="3360618"/>
            <a:ext cx="7920880" cy="646331"/>
          </a:xfrm>
          <a:prstGeom prst="rect">
            <a:avLst/>
          </a:prstGeom>
          <a:noFill/>
        </p:spPr>
        <p:txBody>
          <a:bodyPr wrap="square" rtlCol="0">
            <a:spAutoFit/>
          </a:bodyPr>
          <a:lstStyle/>
          <a:p>
            <a:r>
              <a:rPr lang="fr-FR" b="1" dirty="0">
                <a:solidFill>
                  <a:srgbClr val="FF0000"/>
                </a:solidFill>
                <a:latin typeface="Arial Black" panose="020B0A04020102020204" pitchFamily="34" charset="0"/>
              </a:rPr>
              <a:t>RENAL: </a:t>
            </a:r>
            <a:r>
              <a:rPr lang="fr-FR" dirty="0">
                <a:latin typeface="Arial Black" panose="020B0A04020102020204" pitchFamily="34" charset="0"/>
              </a:rPr>
              <a:t>R</a:t>
            </a:r>
            <a:r>
              <a:rPr lang="fr-FR" dirty="0">
                <a:latin typeface="Arial" panose="020B0604020202020204" pitchFamily="34" charset="0"/>
                <a:cs typeface="Arial" panose="020B0604020202020204" pitchFamily="34" charset="0"/>
              </a:rPr>
              <a:t>éseau</a:t>
            </a:r>
            <a:r>
              <a:rPr lang="fr-FR" dirty="0">
                <a:latin typeface="Arial Black" panose="020B0A04020102020204" pitchFamily="34" charset="0"/>
              </a:rPr>
              <a:t> E</a:t>
            </a:r>
            <a:r>
              <a:rPr lang="fr-FR" dirty="0">
                <a:latin typeface="Arial" panose="020B0604020202020204" pitchFamily="34" charset="0"/>
                <a:cs typeface="Arial" panose="020B0604020202020204" pitchFamily="34" charset="0"/>
              </a:rPr>
              <a:t>nergétique</a:t>
            </a:r>
            <a:r>
              <a:rPr lang="fr-FR" dirty="0">
                <a:latin typeface="Arial Black" panose="020B0A04020102020204" pitchFamily="34" charset="0"/>
              </a:rPr>
              <a:t> &amp; N</a:t>
            </a:r>
            <a:r>
              <a:rPr lang="fr-FR" dirty="0">
                <a:latin typeface="Arial" panose="020B0604020202020204" pitchFamily="34" charset="0"/>
                <a:cs typeface="Arial" panose="020B0604020202020204" pitchFamily="34" charset="0"/>
              </a:rPr>
              <a:t>umérique</a:t>
            </a:r>
            <a:r>
              <a:rPr lang="fr-FR" dirty="0">
                <a:latin typeface="Arial Black" panose="020B0A04020102020204" pitchFamily="34" charset="0"/>
              </a:rPr>
              <a:t> </a:t>
            </a:r>
            <a:r>
              <a:rPr lang="fr-FR" dirty="0">
                <a:latin typeface="Arial" panose="020B0604020202020204" pitchFamily="34" charset="0"/>
                <a:cs typeface="Arial" panose="020B0604020202020204" pitchFamily="34" charset="0"/>
              </a:rPr>
              <a:t>pour</a:t>
            </a:r>
            <a:r>
              <a:rPr lang="fr-FR" dirty="0">
                <a:latin typeface="Arial Black" panose="020B0A04020102020204" pitchFamily="34" charset="0"/>
              </a:rPr>
              <a:t> l’Autonomie L</a:t>
            </a:r>
            <a:r>
              <a:rPr lang="fr-FR" dirty="0">
                <a:latin typeface="Arial" panose="020B0604020202020204" pitchFamily="34" charset="0"/>
                <a:cs typeface="Arial" panose="020B0604020202020204" pitchFamily="34" charset="0"/>
              </a:rPr>
              <a:t>ocale</a:t>
            </a:r>
          </a:p>
          <a:p>
            <a:r>
              <a:rPr lang="fr-FR" b="1" dirty="0">
                <a:solidFill>
                  <a:srgbClr val="FF0000"/>
                </a:solidFill>
                <a:latin typeface="Arial Black" panose="020B0A04020102020204" pitchFamily="34" charset="0"/>
              </a:rPr>
              <a:t>Smart-</a:t>
            </a:r>
            <a:r>
              <a:rPr lang="fr-FR" b="1" dirty="0" err="1">
                <a:solidFill>
                  <a:srgbClr val="FF0000"/>
                </a:solidFill>
                <a:latin typeface="Arial Black" panose="020B0A04020102020204" pitchFamily="34" charset="0"/>
              </a:rPr>
              <a:t>LoCan</a:t>
            </a:r>
            <a:r>
              <a:rPr lang="fr-FR" b="1" dirty="0">
                <a:solidFill>
                  <a:srgbClr val="FF0000"/>
                </a:solidFill>
                <a:latin typeface="Arial Black" panose="020B0A04020102020204" pitchFamily="34" charset="0"/>
              </a:rPr>
              <a:t> 80/20: </a:t>
            </a:r>
            <a:r>
              <a:rPr lang="fr-FR" b="1" dirty="0">
                <a:latin typeface="Arial Black" panose="020B0A04020102020204" pitchFamily="34" charset="0"/>
              </a:rPr>
              <a:t>Smart </a:t>
            </a:r>
            <a:r>
              <a:rPr lang="en-US" b="1" dirty="0">
                <a:latin typeface="Arial Black" panose="020B0A04020102020204" pitchFamily="34" charset="0"/>
                <a:cs typeface="Arial" panose="020B0604020202020204" pitchFamily="34" charset="0"/>
              </a:rPr>
              <a:t>L</a:t>
            </a:r>
            <a:r>
              <a:rPr lang="en-US" dirty="0">
                <a:latin typeface="Arial Black" panose="020B0A040201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cal </a:t>
            </a:r>
            <a:r>
              <a:rPr lang="en-US" b="1" dirty="0">
                <a:latin typeface="Arial Black" panose="020B0A040201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loud and </a:t>
            </a:r>
            <a:r>
              <a:rPr lang="en-US" b="1" dirty="0">
                <a:latin typeface="Arial Black" panose="020B0A040201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rea </a:t>
            </a:r>
            <a:r>
              <a:rPr lang="en-US" b="1" dirty="0">
                <a:latin typeface="Arial Black" panose="020B0A040201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etwork</a:t>
            </a:r>
            <a:endParaRPr lang="fr-FR" b="1" dirty="0">
              <a:latin typeface="Arial Black" panose="020B0A04020102020204" pitchFamily="34" charset="0"/>
            </a:endParaRPr>
          </a:p>
        </p:txBody>
      </p:sp>
      <p:sp>
        <p:nvSpPr>
          <p:cNvPr id="7" name="Titre 1">
            <a:extLst>
              <a:ext uri="{FF2B5EF4-FFF2-40B4-BE49-F238E27FC236}">
                <a16:creationId xmlns:a16="http://schemas.microsoft.com/office/drawing/2014/main" id="{0CBDA7C4-B4F4-4945-9503-D611FD80F430}"/>
              </a:ext>
            </a:extLst>
          </p:cNvPr>
          <p:cNvSpPr txBox="1">
            <a:spLocks/>
          </p:cNvSpPr>
          <p:nvPr/>
        </p:nvSpPr>
        <p:spPr>
          <a:xfrm>
            <a:off x="3719736" y="2609998"/>
            <a:ext cx="4104456" cy="7920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fr-FR" sz="1400" dirty="0">
                <a:solidFill>
                  <a:schemeClr val="tx1"/>
                </a:solidFill>
                <a:latin typeface="Arial Black" pitchFamily="34" charset="0"/>
              </a:rPr>
            </a:br>
            <a:r>
              <a:rPr lang="fr-FR" sz="2400" dirty="0">
                <a:solidFill>
                  <a:schemeClr val="tx1"/>
                </a:solidFill>
                <a:latin typeface="Arial Black" pitchFamily="34" charset="0"/>
              </a:rPr>
              <a:t>RENAL-SMART 80/20</a:t>
            </a:r>
          </a:p>
        </p:txBody>
      </p:sp>
      <p:sp>
        <p:nvSpPr>
          <p:cNvPr id="8" name="Rectangle 7">
            <a:extLst>
              <a:ext uri="{FF2B5EF4-FFF2-40B4-BE49-F238E27FC236}">
                <a16:creationId xmlns:a16="http://schemas.microsoft.com/office/drawing/2014/main" id="{0A3520B3-0C89-44EE-802F-5136CCCE0B3E}"/>
              </a:ext>
            </a:extLst>
          </p:cNvPr>
          <p:cNvSpPr/>
          <p:nvPr/>
        </p:nvSpPr>
        <p:spPr>
          <a:xfrm>
            <a:off x="335360" y="653711"/>
            <a:ext cx="11305255" cy="163121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4000" b="1" dirty="0">
                <a:ln/>
                <a:solidFill>
                  <a:srgbClr val="CC00CC"/>
                </a:solidFill>
                <a:effectLst>
                  <a:innerShdw blurRad="63500" dist="50800" dir="8100000">
                    <a:prstClr val="black">
                      <a:alpha val="50000"/>
                    </a:prstClr>
                  </a:innerShdw>
                </a:effectLst>
                <a:latin typeface="Arial Black" panose="020B0A04020102020204" pitchFamily="34" charset="0"/>
              </a:rPr>
              <a:t>Infrastructure Réseau </a:t>
            </a:r>
          </a:p>
          <a:p>
            <a:pPr algn="ctr"/>
            <a:r>
              <a:rPr lang="fr-FR" sz="2000" b="1" dirty="0">
                <a:ln/>
                <a:solidFill>
                  <a:srgbClr val="CC00CC"/>
                </a:solidFill>
                <a:effectLst>
                  <a:innerShdw blurRad="63500" dist="50800" dir="8100000">
                    <a:prstClr val="black">
                      <a:alpha val="50000"/>
                    </a:prstClr>
                  </a:innerShdw>
                </a:effectLst>
                <a:latin typeface="Arial Black" panose="020B0A04020102020204" pitchFamily="34" charset="0"/>
              </a:rPr>
              <a:t>&amp; </a:t>
            </a:r>
          </a:p>
          <a:p>
            <a:pPr algn="ctr"/>
            <a:r>
              <a:rPr lang="fr-FR" sz="4000" b="1" dirty="0" err="1">
                <a:ln/>
                <a:solidFill>
                  <a:srgbClr val="CC00CC"/>
                </a:solidFill>
                <a:effectLst>
                  <a:innerShdw blurRad="63500" dist="50800" dir="8100000">
                    <a:prstClr val="black">
                      <a:alpha val="50000"/>
                    </a:prstClr>
                  </a:innerShdw>
                </a:effectLst>
                <a:latin typeface="Arial Black" panose="020B0A04020102020204" pitchFamily="34" charset="0"/>
              </a:rPr>
              <a:t>Clouds</a:t>
            </a:r>
            <a:r>
              <a:rPr lang="fr-FR" sz="4000" b="1" dirty="0">
                <a:ln/>
                <a:solidFill>
                  <a:srgbClr val="CC00CC"/>
                </a:solidFill>
                <a:effectLst>
                  <a:innerShdw blurRad="63500" dist="50800" dir="8100000">
                    <a:prstClr val="black">
                      <a:alpha val="50000"/>
                    </a:prstClr>
                  </a:innerShdw>
                </a:effectLst>
                <a:latin typeface="Arial Black" panose="020B0A04020102020204" pitchFamily="34" charset="0"/>
              </a:rPr>
              <a:t> Locaux Intelligents</a:t>
            </a:r>
            <a:endParaRPr lang="fr-FR" sz="4000" b="1" dirty="0">
              <a:ln/>
              <a:solidFill>
                <a:srgbClr val="CC00CC"/>
              </a:solidFill>
              <a:effectLst>
                <a:innerShdw blurRad="63500" dist="50800" dir="8100000">
                  <a:prstClr val="black">
                    <a:alpha val="50000"/>
                  </a:prstClr>
                </a:innerShdw>
              </a:effectLst>
            </a:endParaRPr>
          </a:p>
        </p:txBody>
      </p:sp>
      <p:sp>
        <p:nvSpPr>
          <p:cNvPr id="2" name="ZoneTexte 1">
            <a:extLst>
              <a:ext uri="{FF2B5EF4-FFF2-40B4-BE49-F238E27FC236}">
                <a16:creationId xmlns:a16="http://schemas.microsoft.com/office/drawing/2014/main" id="{AED77B86-F762-479D-A0C9-B020E9037EF1}"/>
              </a:ext>
            </a:extLst>
          </p:cNvPr>
          <p:cNvSpPr txBox="1"/>
          <p:nvPr/>
        </p:nvSpPr>
        <p:spPr>
          <a:xfrm>
            <a:off x="59668" y="4293096"/>
            <a:ext cx="12072664" cy="2308324"/>
          </a:xfrm>
          <a:prstGeom prst="rect">
            <a:avLst/>
          </a:prstGeom>
          <a:noFill/>
        </p:spPr>
        <p:txBody>
          <a:bodyPr wrap="square" rtlCol="0">
            <a:spAutoFit/>
          </a:bodyPr>
          <a:lstStyle/>
          <a:p>
            <a:pPr algn="ctr"/>
            <a:r>
              <a:rPr lang="fr-FR" sz="2400" b="1" dirty="0">
                <a:solidFill>
                  <a:srgbClr val="FF0000"/>
                </a:solidFill>
                <a:latin typeface="Arial Black" panose="020B0A04020102020204" pitchFamily="34" charset="0"/>
              </a:rPr>
              <a:t>OPERATEURS TELECOM</a:t>
            </a:r>
            <a:r>
              <a:rPr lang="fr-FR" sz="2400" dirty="0"/>
              <a:t>:</a:t>
            </a:r>
          </a:p>
          <a:p>
            <a:pPr algn="ctr"/>
            <a:r>
              <a:rPr lang="fr-FR" sz="2400" dirty="0"/>
              <a:t> </a:t>
            </a:r>
          </a:p>
          <a:p>
            <a:pPr algn="ctr"/>
            <a:r>
              <a:rPr lang="fr-FR" sz="2400" dirty="0">
                <a:latin typeface="Poppins" panose="00000500000000000000" pitchFamily="2" charset="0"/>
                <a:cs typeface="Poppins" panose="00000500000000000000" pitchFamily="2" charset="0"/>
              </a:rPr>
              <a:t>Avec le </a:t>
            </a:r>
            <a:r>
              <a:rPr lang="fr-FR" sz="2400" b="1" dirty="0" err="1">
                <a:latin typeface="Poppins" panose="00000500000000000000" pitchFamily="2" charset="0"/>
                <a:cs typeface="Poppins" panose="00000500000000000000" pitchFamily="2" charset="0"/>
              </a:rPr>
              <a:t>Renal</a:t>
            </a:r>
            <a:r>
              <a:rPr lang="fr-FR" sz="2400" b="1" dirty="0">
                <a:latin typeface="Poppins" panose="00000500000000000000" pitchFamily="2" charset="0"/>
                <a:cs typeface="Poppins" panose="00000500000000000000" pitchFamily="2" charset="0"/>
              </a:rPr>
              <a:t>-</a:t>
            </a:r>
            <a:r>
              <a:rPr lang="fr-FR" sz="2400" b="1" dirty="0">
                <a:latin typeface="Poppins" panose="00000500000000000000" pitchFamily="2" charset="0"/>
                <a:ea typeface="Calibri" panose="020F0502020204030204" pitchFamily="34" charset="0"/>
                <a:cs typeface="Poppins" panose="00000500000000000000" pitchFamily="2" charset="0"/>
              </a:rPr>
              <a:t>Smart 80/20</a:t>
            </a:r>
            <a:r>
              <a:rPr lang="fr-FR" sz="2400" dirty="0">
                <a:latin typeface="Poppins" panose="00000500000000000000" pitchFamily="2" charset="0"/>
                <a:ea typeface="Calibri" panose="020F0502020204030204" pitchFamily="34" charset="0"/>
                <a:cs typeface="Poppins" panose="00000500000000000000" pitchFamily="2" charset="0"/>
              </a:rPr>
              <a:t>, réalisez 80% d’économie sur vos besoins en bande passante internet;</a:t>
            </a:r>
          </a:p>
          <a:p>
            <a:pPr algn="ctr"/>
            <a:r>
              <a:rPr lang="fr-FR" sz="2400" b="1" dirty="0">
                <a:latin typeface="Arial" panose="020B0604020202020204" pitchFamily="34" charset="0"/>
                <a:ea typeface="Calibri" panose="020F0502020204030204" pitchFamily="34" charset="0"/>
                <a:cs typeface="Arial" panose="020B0604020202020204" pitchFamily="34" charset="0"/>
              </a:rPr>
              <a:t> </a:t>
            </a:r>
          </a:p>
          <a:p>
            <a:pPr algn="ctr"/>
            <a:r>
              <a:rPr lang="fr-FR" sz="2400" dirty="0">
                <a:latin typeface="Poppins" panose="00000500000000000000" pitchFamily="2" charset="0"/>
                <a:ea typeface="Calibri" panose="020F0502020204030204" pitchFamily="34" charset="0"/>
                <a:cs typeface="Poppins" panose="00000500000000000000" pitchFamily="2" charset="0"/>
              </a:rPr>
              <a:t>Les besoins pour les interconnexions et l’internet se résumant à moins de 20%,</a:t>
            </a:r>
            <a:endParaRPr lang="fr-FR" sz="24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60259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Circuit</Template>
  <TotalTime>29002</TotalTime>
  <Words>5953</Words>
  <Application>Microsoft Office PowerPoint</Application>
  <PresentationFormat>Grand écran</PresentationFormat>
  <Paragraphs>393</Paragraphs>
  <Slides>40</Slides>
  <Notes>0</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40</vt:i4>
      </vt:variant>
    </vt:vector>
  </HeadingPairs>
  <TitlesOfParts>
    <vt:vector size="56" baseType="lpstr">
      <vt:lpstr>Arial</vt:lpstr>
      <vt:lpstr>Arial Black</vt:lpstr>
      <vt:lpstr>Arial MT</vt:lpstr>
      <vt:lpstr>Calibri</vt:lpstr>
      <vt:lpstr>Century Gothic</vt:lpstr>
      <vt:lpstr>Poppins</vt:lpstr>
      <vt:lpstr>Segoe UI Historic</vt:lpstr>
      <vt:lpstr>Segoe UI Light</vt:lpstr>
      <vt:lpstr>Segoe UI Semibold</vt:lpstr>
      <vt:lpstr>Symbol</vt:lpstr>
      <vt:lpstr>Tahoma</vt:lpstr>
      <vt:lpstr>Tahoma,Bold</vt:lpstr>
      <vt:lpstr>Times New Roman</vt:lpstr>
      <vt:lpstr>Tw Cen MT</vt:lpstr>
      <vt:lpstr>Wingdings</vt:lpstr>
      <vt:lpstr>Circuit</vt:lpstr>
      <vt:lpstr>Présentation PowerPoint</vt:lpstr>
      <vt:lpstr>Présentation PowerPoint</vt:lpstr>
      <vt:lpstr>Présentation PowerPoint</vt:lpstr>
      <vt:lpstr>Présentation PowerPoint</vt:lpstr>
      <vt:lpstr>PROBLEMATIQUE    L’avènement du numérique a complètement transformé le visage mondial des services de Télécommunications qui n’ont plus besoin de grosses machines pour véhiculer les informations aussi bien la voix, les données que les images à travers le monde. L’informatique a profondément transformé le domaine des télécoms. De nouveaux secteurs de communication se sont parallèlement développés et ont fait éclater le système des Télécommunications traditionnelles, telles qu’elles existaient il y a quelques dizaines d’années. Sont apparus sur le marché des produits nouveaux grâce à des entreprises innovantes et des opérateurs de Télécommunications d’un nouveau type qui ont bousculé le monopole détenu jusqu’alors par des entreprises d’Etat de Télécommunications.   Les saturations et les attaques des systèmes informatiques, qui vont jusqu’à paralyser les réseaux, continuent de poser des problèmes.  Comment, en effet, résoudre le problème de l’insuffisance de la bande passante, de la disponibilité du réseau et de la vulnérabilité des données une fois pour toutes ?  Ce sujet est sérieux pour les technologues comme pour les politiques qui bottent la plupart du temps en touche. Ainsi, on constatera que l’essentiel des technologues du numérique se concentrent sur les logiciels, les applications, tandis que les politiques, eux, pour leurs efforts pour le numérique dans l’éducation par exemple, jettent leur dévolu sur ce qui est visibles, donc sur les terminaux.</vt:lpstr>
      <vt:lpstr>Présentation PowerPoint</vt:lpstr>
      <vt:lpstr>La mauvaise architecture des réseaux des Télécoms à la base des saturations  D’après le chercheur, Dr. Victor Agbégnénou, le problème de l’insuffisance de la bande passante, de la disponibilité du réseau et de la vulnérabilité des données ne se résoudra pas en maintenant l’architecture actuelle des réseaux de télécommunications. Car l’architecture actuelle est la source des congestions des réseaux entraînant des latences élevées et des dégradations de la qualité des services. Cette architecture rend aussi vulnérable les données, prive un très grand nombre d’usagers d’autonomie et de disponibilité en cas d’incidents au niveau des centraux ou sur les liaisons entre les centraux et les points de distribution. Elle a enfin, une empreinte carbone très. élevée.     Des Services nationaux africains de Télécommunications fragilisés.  L’Afrique n’a évidemment pas échappé à ce bouleversement provoqué par cette révolution numérique. Les services nationaux de Télécommunications des différents pays ont vite été concurrencés par des nouveaux opérateurs privés qui ont mis sur le marché de nouveaux produits et/ou services : VoIP, e-mail, réseaux sociaux, etc… Ceux-ci sont, pour la plupart, venus de l’étranger, et notamment d’Europe, d’Amérique et aujourd’hui d’Asie. Face à cette situation de dépendance technologique chronique, la société KA Technologies pense, pour sa part, que les Etats africains pourraient très vite reprendre la main sur leurs Réseaux de Télécommunications en dotant leurs opérateurs nationaux de sa technologie RENAL SMART 80/20, et cela pour deux raisons. La technologie RENAL SMART 80/20 est facile à déployer, ne nécessitant pas de câblage. En plus, c’est une solution peu onéreuse.</vt:lpstr>
      <vt:lpstr>PROBLEMATIQUES A RESOURDRE</vt:lpstr>
      <vt:lpstr>Présentation PowerPoint</vt:lpstr>
      <vt:lpstr>Présentation PowerPoint</vt:lpstr>
      <vt:lpstr>L’INTELIGENCE 80/20</vt:lpstr>
      <vt:lpstr>Présentation PowerPoint</vt:lpstr>
      <vt:lpstr>AVANTAGES CONCURRENTIELS DE  LA TECHNOLOGIE RENAL (1)</vt:lpstr>
      <vt:lpstr>AVANTAGES CONCURRENTIELS DE  LA TECHNOLOGIE RENAL (2)</vt:lpstr>
      <vt:lpstr>AVANTAGES CONCURRENTIELS DE  LA TECHNOLOGIE RENAL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L’infrastructure autonome en connectivité Voix, Données, Images  Une question de souveraineté numérique et de sécurité numérique nationale</vt:lpstr>
      <vt:lpstr>L’infrastructure autonome en connectivité Voix, Données, Images  Une question de souveraineté numérique nationale</vt:lpstr>
      <vt:lpstr>L’infrastructure autonome en connectivité Voix, Données, Images  Une question de sécurité nationale</vt:lpstr>
      <vt:lpstr>     l’alternative à la fibre optique pour résorber la fracture numérique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Avantages directs et immédiats pour les états Africains</vt:lpstr>
      <vt:lpstr>Avantages directs et immédiats pour les opérateurs Africains</vt:lpstr>
      <vt:lpstr>Présentation PowerPoint</vt:lpstr>
      <vt:lpstr>Avantages directs et immédiats pour l’Afrique toute entière </vt:lpstr>
      <vt:lpstr> Bande de Fréquences entre 1.880 et 1.920 GHz (bande DECT). Cette fréquence sera utilisée pour la desserte finale des contenus voix-Données-Images de la BS vers l’utilisateur.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PWCS            PRESENTATION</dc:title>
  <dc:creator>lebom</dc:creator>
  <cp:lastModifiedBy>Gold Zéphirin</cp:lastModifiedBy>
  <cp:revision>166</cp:revision>
  <cp:lastPrinted>2022-10-31T11:35:32Z</cp:lastPrinted>
  <dcterms:created xsi:type="dcterms:W3CDTF">2012-06-16T19:17:45Z</dcterms:created>
  <dcterms:modified xsi:type="dcterms:W3CDTF">2025-05-18T16:50:01Z</dcterms:modified>
</cp:coreProperties>
</file>